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1"/>
  </p:sldMasterIdLst>
  <p:notesMasterIdLst>
    <p:notesMasterId r:id="rId26"/>
  </p:notesMasterIdLst>
  <p:handoutMasterIdLst>
    <p:handoutMasterId r:id="rId27"/>
  </p:handoutMasterIdLst>
  <p:sldIdLst>
    <p:sldId id="473" r:id="rId2"/>
    <p:sldId id="468" r:id="rId3"/>
    <p:sldId id="653" r:id="rId4"/>
    <p:sldId id="654" r:id="rId5"/>
    <p:sldId id="675" r:id="rId6"/>
    <p:sldId id="487" r:id="rId7"/>
    <p:sldId id="611" r:id="rId8"/>
    <p:sldId id="669" r:id="rId9"/>
    <p:sldId id="671" r:id="rId10"/>
    <p:sldId id="672" r:id="rId11"/>
    <p:sldId id="673" r:id="rId12"/>
    <p:sldId id="674" r:id="rId13"/>
    <p:sldId id="294" r:id="rId14"/>
    <p:sldId id="465" r:id="rId15"/>
    <p:sldId id="466" r:id="rId16"/>
    <p:sldId id="295" r:id="rId17"/>
    <p:sldId id="666" r:id="rId18"/>
    <p:sldId id="676" r:id="rId19"/>
    <p:sldId id="664" r:id="rId20"/>
    <p:sldId id="665" r:id="rId21"/>
    <p:sldId id="500" r:id="rId22"/>
    <p:sldId id="663" r:id="rId23"/>
    <p:sldId id="667" r:id="rId24"/>
    <p:sldId id="476"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AC9"/>
    <a:srgbClr val="4FD358"/>
    <a:srgbClr val="9437FF"/>
    <a:srgbClr val="7A81FF"/>
    <a:srgbClr val="FF85FF"/>
    <a:srgbClr val="FFD579"/>
    <a:srgbClr val="ED21E7"/>
    <a:srgbClr val="256FC0"/>
    <a:srgbClr val="2163FF"/>
    <a:srgbClr val="266F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66531" autoAdjust="0"/>
  </p:normalViewPr>
  <p:slideViewPr>
    <p:cSldViewPr snapToGrid="0" snapToObjects="1">
      <p:cViewPr varScale="1">
        <p:scale>
          <a:sx n="110" d="100"/>
          <a:sy n="110" d="100"/>
        </p:scale>
        <p:origin x="2880" y="176"/>
      </p:cViewPr>
      <p:guideLst>
        <p:guide orient="horz" pos="1620"/>
        <p:guide pos="2880"/>
      </p:guideLst>
    </p:cSldViewPr>
  </p:slideViewPr>
  <p:outlineViewPr>
    <p:cViewPr>
      <p:scale>
        <a:sx n="33" d="100"/>
        <a:sy n="33" d="100"/>
      </p:scale>
      <p:origin x="0" y="-1573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F0A814-E159-894C-8692-31D5C36A64BD}" type="datetimeFigureOut">
              <a:rPr lang="en-US" smtClean="0">
                <a:latin typeface="Arial" charset="0"/>
              </a:rPr>
              <a:t>10/17/19</a:t>
            </a:fld>
            <a:endParaRPr lang="en-US" dirty="0">
              <a:latin typeface="Arial"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39A7B8-3F3E-8A42-880B-CE0E7C88867F}"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432744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charset="0"/>
              </a:defRPr>
            </a:lvl1pPr>
          </a:lstStyle>
          <a:p>
            <a:fld id="{70E50384-CE9B-A84A-859E-C8C6A6081C60}" type="datetimeFigureOut">
              <a:rPr lang="en-US" smtClean="0"/>
              <a:pPr/>
              <a:t>10/17/19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charset="0"/>
              </a:defRPr>
            </a:lvl1pPr>
          </a:lstStyle>
          <a:p>
            <a:fld id="{EDDE39F7-555F-4E49-87AD-0EBF9F90242A}" type="slidenum">
              <a:rPr lang="en-US" smtClean="0"/>
              <a:pPr/>
              <a:t>‹#›</a:t>
            </a:fld>
            <a:endParaRPr lang="en-US" dirty="0"/>
          </a:p>
        </p:txBody>
      </p:sp>
    </p:spTree>
    <p:extLst>
      <p:ext uri="{BB962C8B-B14F-4D97-AF65-F5344CB8AC3E}">
        <p14:creationId xmlns:p14="http://schemas.microsoft.com/office/powerpoint/2010/main" val="30119501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base" latinLnBrk="0" hangingPunct="1">
              <a:lnSpc>
                <a:spcPct val="100000"/>
              </a:lnSpc>
              <a:spcBef>
                <a:spcPct val="0"/>
              </a:spcBef>
              <a:spcAft>
                <a:spcPct val="0"/>
              </a:spcAft>
              <a:buClrTx/>
              <a:buSzTx/>
              <a:buFont typeface="Calibri" pitchFamily="34" charset="0"/>
              <a:buAutoNum type="arabicPeriod"/>
              <a:tabLst/>
              <a:defRPr/>
            </a:pPr>
            <a:r>
              <a:rPr lang="en-US" dirty="0"/>
              <a:t>This is a</a:t>
            </a:r>
            <a:r>
              <a:rPr lang="en-US" baseline="0" dirty="0"/>
              <a:t> technical dive into blockchain architectures. Presentations in the “Explored” series are:</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IBM Blockchain Platform Explored: How the IBM Blockchain Platform works.</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Architectures Explored: Good blockchain architectures</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Fabric Explored: Technical dive on Hyperledger Fabric</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Code IBP extension</a:t>
            </a:r>
          </a:p>
          <a:p>
            <a:pPr marL="1143000" marR="0" lvl="2"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 Technical demos:</a:t>
            </a:r>
          </a:p>
          <a:p>
            <a:pPr marL="1600200" marR="0" lvl="3"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Coffee </a:t>
            </a:r>
            <a:r>
              <a:rPr lang="en-US" baseline="0" dirty="0" err="1"/>
              <a:t>BlockBean</a:t>
            </a:r>
            <a:r>
              <a:rPr lang="en-US" baseline="0" dirty="0"/>
              <a:t> - Fair Trade	</a:t>
            </a:r>
          </a:p>
          <a:p>
            <a:pPr marL="1600200" marR="0" lvl="3"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Simple tic-tac-toe - follow along ( time permitting _</a:t>
            </a:r>
            <a:br>
              <a:rPr lang="en-US" baseline="0" dirty="0"/>
            </a:br>
            <a:r>
              <a:rPr lang="en-US" baseline="0" dirty="0"/>
              <a:t>Code IBP extension</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Wrap</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Q&amp;A</a:t>
            </a:r>
            <a:br>
              <a:rPr lang="en-US" baseline="0" dirty="0"/>
            </a:br>
            <a:r>
              <a:rPr lang="en-US" baseline="0" dirty="0"/>
              <a:t>			</a:t>
            </a:r>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a:t>
            </a:fld>
            <a:endParaRPr lang="en-US" dirty="0"/>
          </a:p>
        </p:txBody>
      </p:sp>
    </p:spTree>
    <p:extLst>
      <p:ext uri="{BB962C8B-B14F-4D97-AF65-F5344CB8AC3E}">
        <p14:creationId xmlns:p14="http://schemas.microsoft.com/office/powerpoint/2010/main" val="769223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1 dev n prod</a:t>
            </a:r>
            <a:br>
              <a:rPr lang="en-US" sz="1200" b="0" i="0" kern="1200" dirty="0">
                <a:solidFill>
                  <a:schemeClr val="tx1"/>
                </a:solidFill>
                <a:effectLst/>
                <a:latin typeface="Arial" charset="0"/>
                <a:ea typeface="+mn-ea"/>
                <a:cs typeface="+mn-cs"/>
              </a:rPr>
            </a:b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Endorse and updates the ledger.</a:t>
            </a:r>
          </a:p>
          <a:p>
            <a:r>
              <a:rPr lang="en-US" sz="1200" b="0" i="0" kern="1200" dirty="0">
                <a:solidFill>
                  <a:schemeClr val="tx1"/>
                </a:solidFill>
                <a:effectLst/>
                <a:latin typeface="Arial" charset="0"/>
                <a:ea typeface="+mn-ea"/>
                <a:cs typeface="+mn-cs"/>
              </a:rPr>
              <a:t>Ledger lives here</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Discoverable</a:t>
            </a:r>
          </a:p>
          <a:p>
            <a:endParaRPr lang="en-US" sz="1200" b="0" i="0" kern="1200" dirty="0">
              <a:solidFill>
                <a:schemeClr val="tx1"/>
              </a:solidFill>
              <a:effectLst/>
              <a:latin typeface="Arial"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add peers to increase performance - scale </a:t>
            </a:r>
            <a:r>
              <a:rPr lang="en-US" sz="1200" b="0" i="0" kern="1200" dirty="0" err="1">
                <a:solidFill>
                  <a:schemeClr val="tx1"/>
                </a:solidFill>
                <a:effectLst/>
                <a:latin typeface="Arial" charset="0"/>
                <a:ea typeface="+mn-ea"/>
                <a:cs typeface="+mn-cs"/>
              </a:rPr>
              <a:t>hoz</a:t>
            </a:r>
            <a:r>
              <a:rPr lang="en-US" sz="1200" b="0" i="0" kern="1200" dirty="0">
                <a:solidFill>
                  <a:schemeClr val="tx1"/>
                </a:solidFill>
                <a:effectLst/>
                <a:latin typeface="Arial" charset="0"/>
                <a:ea typeface="+mn-ea"/>
                <a:cs typeface="+mn-cs"/>
              </a:rPr>
              <a:t> + load balance</a:t>
            </a:r>
          </a:p>
          <a:p>
            <a:endParaRPr lang="en-US" sz="1200" b="0"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EDDE39F7-555F-4E49-87AD-0EBF9F90242A}" type="slidenum">
              <a:rPr lang="en-US" smtClean="0"/>
              <a:t>10</a:t>
            </a:fld>
            <a:endParaRPr lang="en-US"/>
          </a:p>
        </p:txBody>
      </p:sp>
    </p:spTree>
    <p:extLst>
      <p:ext uri="{BB962C8B-B14F-4D97-AF65-F5344CB8AC3E}">
        <p14:creationId xmlns:p14="http://schemas.microsoft.com/office/powerpoint/2010/main" val="91838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Heart consensus - solve double spending problem</a:t>
            </a:r>
          </a:p>
          <a:p>
            <a:r>
              <a:rPr lang="en-US" sz="1200" b="0" i="0" kern="1200" dirty="0">
                <a:solidFill>
                  <a:schemeClr val="tx1"/>
                </a:solidFill>
                <a:effectLst/>
                <a:latin typeface="Arial" charset="0"/>
                <a:ea typeface="+mn-ea"/>
                <a:cs typeface="+mn-cs"/>
              </a:rPr>
              <a:t>Provides order of ops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before</a:t>
            </a:r>
          </a:p>
          <a:p>
            <a:r>
              <a:rPr lang="en-US" sz="1200" b="0" i="0" kern="1200" dirty="0">
                <a:solidFill>
                  <a:schemeClr val="tx1"/>
                </a:solidFill>
                <a:effectLst/>
                <a:latin typeface="Arial" charset="0"/>
                <a:ea typeface="+mn-ea"/>
                <a:cs typeface="+mn-cs"/>
              </a:rPr>
              <a:t>creates the block signed and verified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Pass back to </a:t>
            </a:r>
            <a:r>
              <a:rPr lang="en-US" sz="1200" b="0" i="0" kern="1200" dirty="0" err="1">
                <a:solidFill>
                  <a:schemeClr val="tx1"/>
                </a:solidFill>
                <a:effectLst/>
                <a:latin typeface="Arial" charset="0"/>
                <a:ea typeface="+mn-ea"/>
                <a:cs typeface="+mn-cs"/>
              </a:rPr>
              <a:t>commiting</a:t>
            </a:r>
            <a:r>
              <a:rPr lang="en-US" sz="1200" b="0" i="0" kern="1200" dirty="0">
                <a:solidFill>
                  <a:schemeClr val="tx1"/>
                </a:solidFill>
                <a:effectLst/>
                <a:latin typeface="Arial" charset="0"/>
                <a:ea typeface="+mn-ea"/>
                <a:cs typeface="+mn-cs"/>
              </a:rPr>
              <a:t> peer to write to the ledger</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 2 types </a:t>
            </a:r>
            <a:r>
              <a:rPr lang="en-US" sz="1200" b="1" i="0" kern="1200" dirty="0" err="1">
                <a:solidFill>
                  <a:schemeClr val="tx1"/>
                </a:solidFill>
                <a:effectLst/>
                <a:latin typeface="Arial" charset="0"/>
                <a:ea typeface="+mn-ea"/>
                <a:cs typeface="+mn-cs"/>
              </a:rPr>
              <a:t>orderers</a:t>
            </a: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Solo Order (dev/test) 1-instance </a:t>
            </a:r>
          </a:p>
          <a:p>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Apache Kafka (production) - distributed</a:t>
            </a:r>
          </a:p>
          <a:p>
            <a:r>
              <a:rPr lang="en-US" sz="1200" b="0" i="0" kern="1200" dirty="0">
                <a:solidFill>
                  <a:schemeClr val="tx1"/>
                </a:solidFill>
                <a:effectLst/>
                <a:latin typeface="Arial" charset="0"/>
                <a:ea typeface="+mn-ea"/>
                <a:cs typeface="+mn-cs"/>
              </a:rPr>
              <a:t>1000s </a:t>
            </a:r>
            <a:r>
              <a:rPr lang="en-US" sz="1200" b="0" i="0" kern="1200" dirty="0" err="1">
                <a:solidFill>
                  <a:schemeClr val="tx1"/>
                </a:solidFill>
                <a:effectLst/>
                <a:latin typeface="Arial" charset="0"/>
                <a:ea typeface="+mn-ea"/>
                <a:cs typeface="+mn-cs"/>
              </a:rPr>
              <a:t>tx</a:t>
            </a:r>
            <a:r>
              <a:rPr lang="en-US" sz="1200" b="0" i="0" kern="1200" dirty="0">
                <a:solidFill>
                  <a:schemeClr val="tx1"/>
                </a:solidFill>
                <a:effectLst/>
                <a:latin typeface="Arial" charset="0"/>
                <a:ea typeface="+mn-ea"/>
                <a:cs typeface="+mn-cs"/>
              </a:rPr>
              <a:t>/sec </a:t>
            </a:r>
          </a:p>
          <a:p>
            <a:r>
              <a:rPr lang="en-US" sz="1200" b="0" i="0" kern="1200" dirty="0">
                <a:solidFill>
                  <a:schemeClr val="tx1"/>
                </a:solidFill>
                <a:effectLst/>
                <a:latin typeface="Arial" charset="0"/>
                <a:ea typeface="+mn-ea"/>
                <a:cs typeface="+mn-cs"/>
              </a:rPr>
              <a:t>Server - pi </a:t>
            </a:r>
            <a:r>
              <a:rPr lang="en-US" sz="1200" b="0" i="0" kern="1200" dirty="0" err="1">
                <a:solidFill>
                  <a:schemeClr val="tx1"/>
                </a:solidFill>
                <a:effectLst/>
                <a:latin typeface="Arial" charset="0"/>
                <a:ea typeface="+mn-ea"/>
                <a:cs typeface="+mn-cs"/>
              </a:rPr>
              <a:t>v.s</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osZ</a:t>
            </a:r>
            <a:r>
              <a:rPr lang="en-US" sz="1200" b="0" i="0" kern="1200" dirty="0">
                <a:solidFill>
                  <a:schemeClr val="tx1"/>
                </a:solidFill>
                <a:effectLst/>
                <a:latin typeface="Arial" charset="0"/>
                <a:ea typeface="+mn-ea"/>
                <a:cs typeface="+mn-cs"/>
              </a:rPr>
              <a:t> :)</a:t>
            </a:r>
          </a:p>
          <a:p>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EDDE39F7-555F-4E49-87AD-0EBF9F90242A}" type="slidenum">
              <a:rPr lang="en-US" smtClean="0"/>
              <a:t>11</a:t>
            </a:fld>
            <a:endParaRPr lang="en-US"/>
          </a:p>
        </p:txBody>
      </p:sp>
    </p:spTree>
    <p:extLst>
      <p:ext uri="{BB962C8B-B14F-4D97-AF65-F5344CB8AC3E}">
        <p14:creationId xmlns:p14="http://schemas.microsoft.com/office/powerpoint/2010/main" val="2843386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 Connect the peers</a:t>
            </a:r>
          </a:p>
          <a:p>
            <a:r>
              <a:rPr lang="en-US" dirty="0"/>
              <a:t>&amp;&amp; Isolate –them Privacy – permissioned</a:t>
            </a:r>
          </a:p>
          <a:p>
            <a:endParaRPr lang="en-US" dirty="0"/>
          </a:p>
          <a:p>
            <a:r>
              <a:rPr lang="en-US" dirty="0"/>
              <a:t>Why? Not all parts of ledger should be shared  - therefor permissioned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Each channel  in H.F. has it’s own Blockchain</a:t>
            </a:r>
          </a:p>
          <a:p>
            <a:endParaRPr lang="en-US" dirty="0"/>
          </a:p>
          <a:p>
            <a:endParaRPr lang="en-US" dirty="0"/>
          </a:p>
          <a:p>
            <a:endParaRPr lang="en-US" dirty="0"/>
          </a:p>
          <a:p>
            <a:br>
              <a:rPr lang="en-US" sz="1200" b="0" i="0" kern="1200" dirty="0">
                <a:solidFill>
                  <a:schemeClr val="tx1"/>
                </a:solidFill>
                <a:effectLst/>
                <a:latin typeface="Arial" charset="0"/>
                <a:ea typeface="+mn-ea"/>
                <a:cs typeface="+mn-cs"/>
              </a:rPr>
            </a:br>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12</a:t>
            </a:fld>
            <a:endParaRPr lang="en-US" dirty="0"/>
          </a:p>
        </p:txBody>
      </p:sp>
    </p:spTree>
    <p:extLst>
      <p:ext uri="{BB962C8B-B14F-4D97-AF65-F5344CB8AC3E}">
        <p14:creationId xmlns:p14="http://schemas.microsoft.com/office/powerpoint/2010/main" val="816220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r>
              <a:rPr lang="en-US" baseline="0" dirty="0"/>
              <a:t>These are the technical concepts required to understand the rest of the deck. For more details (and other concepts related to Hyperledger Fabric) please look at the Blockchain Explored presentation (https://ibm.box.com/v/</a:t>
            </a:r>
            <a:r>
              <a:rPr lang="en-US" baseline="0" dirty="0" err="1"/>
              <a:t>BlockchainExplored</a:t>
            </a:r>
            <a:r>
              <a:rPr lang="en-US" baseline="0" dirty="0"/>
              <a:t>).</a:t>
            </a:r>
          </a:p>
        </p:txBody>
      </p:sp>
    </p:spTree>
    <p:extLst>
      <p:ext uri="{BB962C8B-B14F-4D97-AF65-F5344CB8AC3E}">
        <p14:creationId xmlns:p14="http://schemas.microsoft.com/office/powerpoint/2010/main" val="44515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Membership – identity - root of trust</a:t>
            </a:r>
          </a:p>
          <a:p>
            <a:endParaRPr lang="en-US" dirty="0"/>
          </a:p>
          <a:p>
            <a:r>
              <a:rPr lang="en-US" dirty="0"/>
              <a:t>Client </a:t>
            </a:r>
            <a:r>
              <a:rPr lang="en-US" dirty="0" err="1"/>
              <a:t>sdk</a:t>
            </a:r>
            <a:endParaRPr lang="en-US" dirty="0"/>
          </a:p>
          <a:p>
            <a:r>
              <a:rPr lang="en-US" dirty="0"/>
              <a:t>Unique not just one node in norm</a:t>
            </a:r>
          </a:p>
          <a:p>
            <a:endParaRPr lang="en-US" dirty="0"/>
          </a:p>
          <a:p>
            <a:r>
              <a:rPr lang="en-US" dirty="0"/>
              <a:t>3 nodes</a:t>
            </a:r>
          </a:p>
          <a:p>
            <a:endParaRPr lang="en-US" dirty="0"/>
          </a:p>
          <a:p>
            <a:r>
              <a:rPr lang="en-US" dirty="0"/>
              <a:t>endorser and </a:t>
            </a:r>
            <a:r>
              <a:rPr lang="en-US" dirty="0" err="1"/>
              <a:t>commiter</a:t>
            </a:r>
            <a:endParaRPr lang="en-US" dirty="0"/>
          </a:p>
          <a:p>
            <a:endParaRPr lang="en-US" dirty="0"/>
          </a:p>
          <a:p>
            <a:r>
              <a:rPr lang="en-US" dirty="0" err="1"/>
              <a:t>Midlle</a:t>
            </a:r>
            <a:r>
              <a:rPr lang="en-US" dirty="0"/>
              <a:t> green </a:t>
            </a:r>
            <a:r>
              <a:rPr lang="en-US" dirty="0" err="1"/>
              <a:t>orderer</a:t>
            </a:r>
            <a:r>
              <a:rPr lang="en-US" dirty="0"/>
              <a:t> </a:t>
            </a:r>
          </a:p>
          <a:p>
            <a:endParaRPr lang="en-US" dirty="0"/>
          </a:p>
          <a:p>
            <a:endParaRPr lang="en-US" dirty="0"/>
          </a:p>
          <a:p>
            <a:r>
              <a:rPr lang="en-US" dirty="0"/>
              <a:t>1 App </a:t>
            </a:r>
            <a:r>
              <a:rPr lang="en-US" dirty="0" err="1"/>
              <a:t>sdk</a:t>
            </a:r>
            <a:r>
              <a:rPr lang="en-US" dirty="0"/>
              <a:t> end proposal to endorser </a:t>
            </a:r>
          </a:p>
          <a:p>
            <a:r>
              <a:rPr lang="en-US" dirty="0"/>
              <a:t>2 exec cc</a:t>
            </a:r>
          </a:p>
          <a:p>
            <a:r>
              <a:rPr lang="en-US" dirty="0"/>
              <a:t>3 sends endorsement to client read-write set post </a:t>
            </a:r>
            <a:r>
              <a:rPr lang="en-US" dirty="0" err="1"/>
              <a:t>endorsemnt</a:t>
            </a:r>
            <a:endParaRPr lang="en-US" dirty="0"/>
          </a:p>
          <a:p>
            <a:r>
              <a:rPr lang="en-US" dirty="0"/>
              <a:t>4 submits transaction read-write set to ordering svc</a:t>
            </a:r>
          </a:p>
          <a:p>
            <a:r>
              <a:rPr lang="en-US" dirty="0"/>
              <a:t>5 batch/</a:t>
            </a:r>
            <a:r>
              <a:rPr lang="en-US" dirty="0" err="1"/>
              <a:t>async</a:t>
            </a:r>
            <a:r>
              <a:rPr lang="en-US" dirty="0"/>
              <a:t> consensus – heart of any Bch syst4m – trust</a:t>
            </a:r>
          </a:p>
          <a:p>
            <a:r>
              <a:rPr lang="en-US" dirty="0"/>
              <a:t>In H.F </a:t>
            </a:r>
            <a:r>
              <a:rPr lang="en-US" dirty="0" err="1"/>
              <a:t>consensum</a:t>
            </a:r>
            <a:r>
              <a:rPr lang="en-US" dirty="0"/>
              <a:t> mechanism is pluggable and tightly linked to the ENDORSE – ORDER –VALIDATION Model</a:t>
            </a:r>
          </a:p>
          <a:p>
            <a:r>
              <a:rPr lang="en-US" dirty="0"/>
              <a:t>Here validates each </a:t>
            </a:r>
            <a:r>
              <a:rPr lang="en-US" dirty="0" err="1"/>
              <a:t>tx</a:t>
            </a:r>
            <a:r>
              <a:rPr lang="en-US" dirty="0"/>
              <a:t> and commit block, validates endorsement policy  blocks are created – cryptography added </a:t>
            </a:r>
          </a:p>
          <a:p>
            <a:r>
              <a:rPr lang="en-US" dirty="0"/>
              <a:t>6 </a:t>
            </a:r>
            <a:r>
              <a:rPr lang="en-US" dirty="0" err="1"/>
              <a:t>bach</a:t>
            </a:r>
            <a:r>
              <a:rPr lang="en-US" dirty="0"/>
              <a:t> to </a:t>
            </a:r>
            <a:r>
              <a:rPr lang="en-US" dirty="0" err="1"/>
              <a:t>commiter</a:t>
            </a:r>
            <a:r>
              <a:rPr lang="en-US" dirty="0"/>
              <a:t> peers – </a:t>
            </a:r>
          </a:p>
          <a:p>
            <a:r>
              <a:rPr lang="en-US" dirty="0"/>
              <a:t>7 </a:t>
            </a:r>
            <a:r>
              <a:rPr lang="en-US" dirty="0" err="1"/>
              <a:t>comits</a:t>
            </a:r>
            <a:r>
              <a:rPr lang="en-US" dirty="0"/>
              <a:t> block to bch + world state </a:t>
            </a:r>
            <a:r>
              <a:rPr lang="en-US" dirty="0" err="1"/>
              <a:t>db</a:t>
            </a:r>
            <a:endParaRPr lang="en-US" dirty="0"/>
          </a:p>
          <a:p>
            <a:endParaRPr lang="en-US" dirty="0"/>
          </a:p>
          <a:p>
            <a:r>
              <a:rPr lang="en-US" dirty="0" err="1"/>
              <a:t>Alll</a:t>
            </a:r>
            <a:r>
              <a:rPr lang="en-US" dirty="0"/>
              <a:t> peers validation – ensure that all </a:t>
            </a:r>
            <a:r>
              <a:rPr lang="en-US" dirty="0" err="1"/>
              <a:t>tx</a:t>
            </a:r>
            <a:r>
              <a:rPr lang="en-US" dirty="0"/>
              <a:t> are true – commit to ledger – </a:t>
            </a:r>
          </a:p>
          <a:p>
            <a:r>
              <a:rPr lang="en-US" dirty="0"/>
              <a:t>8 notify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8059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 developer will</a:t>
            </a:r>
            <a:r>
              <a:rPr lang="en-US" baseline="0" dirty="0"/>
              <a:t> create an application and smart contract (could be different developers)</a:t>
            </a:r>
          </a:p>
          <a:p>
            <a:pPr marL="171450" indent="-171450">
              <a:buFont typeface="Arial" charset="0"/>
              <a:buChar char="•"/>
            </a:pPr>
            <a:r>
              <a:rPr lang="en-US" baseline="0" dirty="0"/>
              <a:t>The application will invoke calls within the smart contract via an SDK</a:t>
            </a:r>
          </a:p>
          <a:p>
            <a:pPr marL="171450" indent="-171450">
              <a:buFont typeface="Arial" charset="0"/>
              <a:buChar char="•"/>
            </a:pPr>
            <a:r>
              <a:rPr lang="en-US" baseline="0" dirty="0"/>
              <a:t>Those calls are processed by the business logic within the smart contract</a:t>
            </a:r>
          </a:p>
          <a:p>
            <a:r>
              <a:rPr lang="en-US" baseline="0" dirty="0"/>
              <a:t>	- a ‘put’ or ‘delete’ command will go through consensus protocol selected and added to the blockchain</a:t>
            </a:r>
          </a:p>
          <a:p>
            <a:r>
              <a:rPr lang="en-US" baseline="0" dirty="0"/>
              <a:t>	- a ’get’ command can only read from the world state but is not recorded on the blockchain</a:t>
            </a:r>
          </a:p>
          <a:p>
            <a:pPr marL="171450" lvl="0" indent="-171450">
              <a:buFont typeface="Arial" charset="0"/>
              <a:buChar char="•"/>
            </a:pPr>
            <a:r>
              <a:rPr lang="en-US" baseline="0" dirty="0"/>
              <a:t>An application can access Block information via rest APIs such as get block height  </a:t>
            </a:r>
            <a:endParaRPr lang="en-US" dirty="0"/>
          </a:p>
          <a:p>
            <a:endParaRPr lang="en-US" dirty="0"/>
          </a:p>
          <a:p>
            <a:r>
              <a:rPr lang="en-US" dirty="0"/>
              <a:t>Note</a:t>
            </a:r>
            <a:r>
              <a:rPr lang="en-US" baseline="0" dirty="0"/>
              <a:t> the use of ‘</a:t>
            </a:r>
            <a:r>
              <a:rPr lang="en-US" dirty="0"/>
              <a:t>Delete’ here</a:t>
            </a:r>
            <a:r>
              <a:rPr lang="en-US" baseline="0" dirty="0"/>
              <a:t> </a:t>
            </a:r>
            <a:r>
              <a:rPr lang="mr-IN" baseline="0" dirty="0"/>
              <a:t>–</a:t>
            </a:r>
            <a:r>
              <a:rPr lang="en-US" baseline="0" dirty="0"/>
              <a:t> delete can delete keys from the world state database, but not transactions from the blockchain, which we’ve established is immutable.</a:t>
            </a:r>
          </a:p>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078250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1" dirty="0"/>
              <a:t>This is an animated slide.</a:t>
            </a:r>
          </a:p>
          <a:p>
            <a:pPr marL="0" marR="0"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t>Start):</a:t>
            </a:r>
            <a:r>
              <a:rPr lang="en-US" baseline="0" dirty="0"/>
              <a:t> </a:t>
            </a:r>
            <a:r>
              <a:rPr lang="en-US" dirty="0"/>
              <a:t>A good blockchain architecture</a:t>
            </a:r>
            <a:r>
              <a:rPr lang="en-US" baseline="0" dirty="0"/>
              <a:t> consists of three layers </a:t>
            </a:r>
            <a:r>
              <a:rPr lang="mr-IN" baseline="0" dirty="0">
                <a:cs typeface="Arial" charset="0"/>
              </a:rPr>
              <a:t>–</a:t>
            </a:r>
            <a:r>
              <a:rPr lang="en-US" baseline="0" dirty="0"/>
              <a:t> a data layer (which includes the IBM Blockchain Platform running on the secure cloud platform), a business application layer (which includes integration and application servers) and a presentation layer. For this architecture to work there are five user-roles:</a:t>
            </a:r>
          </a:p>
          <a:p>
            <a:pPr marL="228600" indent="-228600">
              <a:buAutoNum type="arabicParenR"/>
            </a:pPr>
            <a:r>
              <a:rPr lang="en-US" baseline="0" dirty="0"/>
              <a:t>Network service provider </a:t>
            </a:r>
            <a:r>
              <a:rPr lang="mr-IN" baseline="0" dirty="0">
                <a:cs typeface="Arial" charset="0"/>
              </a:rPr>
              <a:t>–</a:t>
            </a:r>
            <a:r>
              <a:rPr lang="en-US" baseline="0" dirty="0"/>
              <a:t> who instantiates the Hyperledger Fabric network and governs the policies that affect it.</a:t>
            </a:r>
          </a:p>
          <a:p>
            <a:pPr marL="228600" indent="-228600">
              <a:buAutoNum type="arabicParenR"/>
            </a:pPr>
            <a:r>
              <a:rPr lang="en-US" baseline="0" dirty="0"/>
              <a:t>Network service consumer </a:t>
            </a:r>
            <a:r>
              <a:rPr lang="mr-IN" baseline="0" dirty="0">
                <a:cs typeface="Arial" charset="0"/>
              </a:rPr>
              <a:t>–</a:t>
            </a:r>
            <a:r>
              <a:rPr lang="en-US" baseline="0" dirty="0"/>
              <a:t> who operates a subset of peers and certificate authorities.</a:t>
            </a:r>
          </a:p>
          <a:p>
            <a:pPr marL="228600" indent="-228600">
              <a:buAutoNum type="arabicParenR"/>
            </a:pPr>
            <a:r>
              <a:rPr lang="en-US" baseline="0" dirty="0"/>
              <a:t>Business service provider </a:t>
            </a:r>
            <a:r>
              <a:rPr lang="mr-IN" baseline="0" dirty="0">
                <a:cs typeface="Arial" charset="0"/>
              </a:rPr>
              <a:t>–</a:t>
            </a:r>
            <a:r>
              <a:rPr lang="en-US" baseline="0" dirty="0"/>
              <a:t> who develops blockchain applications for the network.</a:t>
            </a:r>
          </a:p>
          <a:p>
            <a:pPr marL="228600" indent="-228600">
              <a:buAutoNum type="arabicParenR"/>
            </a:pPr>
            <a:r>
              <a:rPr lang="en-US" baseline="0" dirty="0"/>
              <a:t>Business service consumer </a:t>
            </a:r>
            <a:r>
              <a:rPr lang="mr-IN" baseline="0" dirty="0">
                <a:cs typeface="Arial" charset="0"/>
              </a:rPr>
              <a:t>–</a:t>
            </a:r>
            <a:r>
              <a:rPr lang="en-US" baseline="0" dirty="0"/>
              <a:t> who hosts the applications and associated business logic.</a:t>
            </a:r>
          </a:p>
          <a:p>
            <a:pPr marL="228600" indent="-228600">
              <a:buAutoNum type="arabicParenR"/>
            </a:pPr>
            <a:r>
              <a:rPr lang="en-US" baseline="0" dirty="0"/>
              <a:t>End-user </a:t>
            </a:r>
            <a:r>
              <a:rPr lang="mr-IN" baseline="0" dirty="0">
                <a:cs typeface="Arial" charset="0"/>
              </a:rPr>
              <a:t>–</a:t>
            </a:r>
            <a:r>
              <a:rPr lang="en-US" baseline="0" dirty="0"/>
              <a:t> who runs the presentation logic that interacts with those applications.</a:t>
            </a:r>
          </a:p>
          <a:p>
            <a:pPr marL="228600" indent="-228600">
              <a:buAutoNum type="arabicParenR"/>
            </a:pPr>
            <a:endParaRPr lang="en-US" baseline="0" dirty="0"/>
          </a:p>
          <a:p>
            <a:r>
              <a:rPr lang="en-US" baseline="0" dirty="0"/>
              <a:t>The rest of this section has a single chart for each of these user roles that goes into details of the tasks and concepts relevant to them.</a:t>
            </a:r>
            <a:endParaRPr lang="en-US" dirty="0"/>
          </a:p>
        </p:txBody>
      </p:sp>
      <p:sp>
        <p:nvSpPr>
          <p:cNvPr id="4" name="Slide Number Placeholder 3"/>
          <p:cNvSpPr>
            <a:spLocks noGrp="1"/>
          </p:cNvSpPr>
          <p:nvPr>
            <p:ph type="sldNum" sz="quarter" idx="10"/>
          </p:nvPr>
        </p:nvSpPr>
        <p:spPr/>
        <p:txBody>
          <a:bodyPr/>
          <a:lstStyle/>
          <a:p>
            <a:fld id="{F31D77E3-5C9D-414F-9DE8-5C4D27830413}" type="slidenum">
              <a:rPr lang="en-US" smtClean="0"/>
              <a:t>16</a:t>
            </a:fld>
            <a:endParaRPr lang="en-US"/>
          </a:p>
        </p:txBody>
      </p:sp>
    </p:spTree>
    <p:extLst>
      <p:ext uri="{BB962C8B-B14F-4D97-AF65-F5344CB8AC3E}">
        <p14:creationId xmlns:p14="http://schemas.microsoft.com/office/powerpoint/2010/main" val="2193241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Transparent Distributed Ledger</a:t>
            </a:r>
          </a:p>
          <a:p>
            <a:endParaRPr lang="en-US" dirty="0"/>
          </a:p>
          <a:p>
            <a:r>
              <a:rPr lang="en-US" dirty="0"/>
              <a:t>Hook to Fork</a:t>
            </a:r>
          </a:p>
          <a:p>
            <a:endParaRPr lang="en-US" dirty="0"/>
          </a:p>
          <a:p>
            <a:r>
              <a:rPr lang="en-US" dirty="0"/>
              <a:t>Tuna – prized can sell for millions of dollars!</a:t>
            </a:r>
          </a:p>
          <a:p>
            <a:endParaRPr lang="en-US" dirty="0"/>
          </a:p>
          <a:p>
            <a:r>
              <a:rPr lang="en-US" dirty="0"/>
              <a:t>Complex supply chain - Globalization – economy Japan – </a:t>
            </a:r>
            <a:r>
              <a:rPr lang="en-US" dirty="0" err="1"/>
              <a:t>Usa</a:t>
            </a:r>
            <a:r>
              <a:rPr lang="en-US"/>
              <a:t> –specialty </a:t>
            </a:r>
            <a:r>
              <a:rPr lang="en-US" dirty="0"/>
              <a:t>– supermarket/delis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Many touch points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Safety  perishable! </a:t>
            </a:r>
          </a:p>
          <a:p>
            <a:endParaRPr lang="en-US" dirty="0"/>
          </a:p>
          <a:p>
            <a:r>
              <a:rPr lang="en-US" dirty="0"/>
              <a:t>Long travel distances – quick transport JAL / ICE / ref-containers / supercooled</a:t>
            </a:r>
          </a:p>
          <a:p>
            <a:endParaRPr lang="en-US" dirty="0"/>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17</a:t>
            </a:fld>
            <a:endParaRPr lang="en-US" dirty="0"/>
          </a:p>
        </p:txBody>
      </p:sp>
    </p:spTree>
    <p:extLst>
      <p:ext uri="{BB962C8B-B14F-4D97-AF65-F5344CB8AC3E}">
        <p14:creationId xmlns:p14="http://schemas.microsoft.com/office/powerpoint/2010/main" val="220010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IBM Food Trust™ Walmart collaboration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uses blockchain technology to create unprecedented visibility and accountability in the food supply.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It’s the only network of its kind to connect growers, processors, distributors, and retailers through a permissioned, permanent and shared record of food system data.</a:t>
            </a:r>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18</a:t>
            </a:fld>
            <a:endParaRPr lang="en-US" dirty="0"/>
          </a:p>
        </p:txBody>
      </p:sp>
    </p:spTree>
    <p:extLst>
      <p:ext uri="{BB962C8B-B14F-4D97-AF65-F5344CB8AC3E}">
        <p14:creationId xmlns:p14="http://schemas.microsoft.com/office/powerpoint/2010/main" val="182726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about to explore how to demo a blockchain app with visual studio code</a:t>
            </a:r>
          </a:p>
        </p:txBody>
      </p:sp>
      <p:sp>
        <p:nvSpPr>
          <p:cNvPr id="4" name="Slide Number Placeholder 3"/>
          <p:cNvSpPr>
            <a:spLocks noGrp="1"/>
          </p:cNvSpPr>
          <p:nvPr>
            <p:ph type="sldNum" sz="quarter" idx="5"/>
          </p:nvPr>
        </p:nvSpPr>
        <p:spPr/>
        <p:txBody>
          <a:bodyPr/>
          <a:lstStyle/>
          <a:p>
            <a:fld id="{EDDE39F7-555F-4E49-87AD-0EBF9F90242A}" type="slidenum">
              <a:rPr lang="en-US" smtClean="0"/>
              <a:pPr/>
              <a:t>19</a:t>
            </a:fld>
            <a:endParaRPr lang="en-US" dirty="0"/>
          </a:p>
        </p:txBody>
      </p:sp>
    </p:spTree>
    <p:extLst>
      <p:ext uri="{BB962C8B-B14F-4D97-AF65-F5344CB8AC3E}">
        <p14:creationId xmlns:p14="http://schemas.microsoft.com/office/powerpoint/2010/main" val="1688061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2</a:t>
            </a:fld>
            <a:endParaRPr lang="en-US" dirty="0"/>
          </a:p>
        </p:txBody>
      </p:sp>
    </p:spTree>
    <p:extLst>
      <p:ext uri="{BB962C8B-B14F-4D97-AF65-F5344CB8AC3E}">
        <p14:creationId xmlns:p14="http://schemas.microsoft.com/office/powerpoint/2010/main" val="2633054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are all the pre-requisites met?</a:t>
            </a:r>
          </a:p>
          <a:p>
            <a:endParaRPr lang="en-US" dirty="0"/>
          </a:p>
          <a:p>
            <a:r>
              <a:rPr lang="en-US" dirty="0"/>
              <a:t>Jump into the demo – 45 minutes</a:t>
            </a:r>
          </a:p>
          <a:p>
            <a:endParaRPr lang="en-US" dirty="0"/>
          </a:p>
          <a:p>
            <a:r>
              <a:rPr lang="en-US" dirty="0"/>
              <a:t>CLONE fabric samples</a:t>
            </a:r>
          </a:p>
          <a:p>
            <a:r>
              <a:rPr lang="en-US" dirty="0"/>
              <a:t> </a:t>
            </a:r>
          </a:p>
          <a:p>
            <a:r>
              <a:rPr lang="en-US" dirty="0"/>
              <a:t>Follow along lab manuals from THINK-GOV – These are for Ubuntu, but translate nicely as </a:t>
            </a:r>
            <a:r>
              <a:rPr lang="en-US" dirty="0" err="1"/>
              <a:t>VSCode</a:t>
            </a:r>
            <a:r>
              <a:rPr lang="en-US" dirty="0"/>
              <a:t> is </a:t>
            </a:r>
            <a:r>
              <a:rPr lang="en-US" dirty="0" err="1"/>
              <a:t>VSCode</a:t>
            </a:r>
            <a:r>
              <a:rPr lang="en-US" dirty="0"/>
              <a:t> on all platforms to Mac/Windows/RedHat </a:t>
            </a:r>
            <a:r>
              <a:rPr lang="en-US" dirty="0" err="1"/>
              <a:t>EnterpriseLinux</a:t>
            </a:r>
            <a:r>
              <a:rPr lang="en-US" dirty="0"/>
              <a:t> family</a:t>
            </a:r>
          </a:p>
        </p:txBody>
      </p:sp>
      <p:sp>
        <p:nvSpPr>
          <p:cNvPr id="4" name="Slide Number Placeholder 3"/>
          <p:cNvSpPr>
            <a:spLocks noGrp="1"/>
          </p:cNvSpPr>
          <p:nvPr>
            <p:ph type="sldNum" sz="quarter" idx="5"/>
          </p:nvPr>
        </p:nvSpPr>
        <p:spPr/>
        <p:txBody>
          <a:bodyPr/>
          <a:lstStyle/>
          <a:p>
            <a:fld id="{EDDE39F7-555F-4E49-87AD-0EBF9F90242A}" type="slidenum">
              <a:rPr lang="en-US" smtClean="0"/>
              <a:pPr/>
              <a:t>20</a:t>
            </a:fld>
            <a:endParaRPr lang="en-US" dirty="0"/>
          </a:p>
        </p:txBody>
      </p:sp>
    </p:spTree>
    <p:extLst>
      <p:ext uri="{BB962C8B-B14F-4D97-AF65-F5344CB8AC3E}">
        <p14:creationId xmlns:p14="http://schemas.microsoft.com/office/powerpoint/2010/main" val="609932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 dirty="0"/>
              <a:t>What next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 dirty="0" err="1"/>
              <a:t>ou</a:t>
            </a:r>
            <a:r>
              <a:rPr lang="en" dirty="0"/>
              <a:t> have Developed your first Hyperledger Fabric application How to get it into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t>
            </a:r>
            <a:r>
              <a:rPr lang="en" dirty="0"/>
              <a:t>any options now</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a:t>
            </a:r>
            <a:r>
              <a:rPr lang="en" dirty="0" err="1"/>
              <a:t>ust</a:t>
            </a:r>
            <a:r>
              <a:rPr lang="en" dirty="0"/>
              <a:t> </a:t>
            </a:r>
            <a:r>
              <a:rPr lang="en" dirty="0" err="1"/>
              <a:t>annou</a:t>
            </a:r>
            <a:r>
              <a:rPr lang="en-US" dirty="0"/>
              <a:t>n</a:t>
            </a:r>
            <a:r>
              <a:rPr lang="en" dirty="0" err="1"/>
              <a:t>ce</a:t>
            </a:r>
            <a:r>
              <a:rPr lang="en" dirty="0"/>
              <a:t> IBP anywhere!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A full-stack cloud platform that spans public, private and hybrid environments.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IBM cloud – </a:t>
            </a:r>
            <a:r>
              <a:rPr lang="en" dirty="0" err="1"/>
              <a:t>reliabily</a:t>
            </a:r>
            <a:r>
              <a:rPr lang="en" dirty="0"/>
              <a:t> – </a:t>
            </a:r>
            <a:r>
              <a:rPr lang="en" dirty="0" err="1"/>
              <a:t>scalabil</a:t>
            </a:r>
            <a:r>
              <a:rPr lang="en-US" dirty="0"/>
              <a:t>it</a:t>
            </a:r>
            <a:r>
              <a:rPr lang="en" dirty="0"/>
              <a:t>y – speed – IBM Garage / Consulting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Build with a robust suite of advanced data and AI tools, and draw on deep industry expertise to help you on your journey 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Hybrid Cloud on IBM Z</a:t>
            </a:r>
          </a:p>
          <a:p>
            <a:endParaRPr lang="en-US" dirty="0"/>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21</a:t>
            </a:fld>
            <a:endParaRPr lang="en-US" dirty="0"/>
          </a:p>
        </p:txBody>
      </p:sp>
    </p:spTree>
    <p:extLst>
      <p:ext uri="{BB962C8B-B14F-4D97-AF65-F5344CB8AC3E}">
        <p14:creationId xmlns:p14="http://schemas.microsoft.com/office/powerpoint/2010/main" val="3555373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a:t>
            </a:r>
            <a:r>
              <a:rPr lang="en-US" dirty="0" err="1"/>
              <a:t>Ledge</a:t>
            </a:r>
            <a:r>
              <a:rPr lang="en-US" sz="1200" dirty="0" err="1"/>
              <a:t>Develop</a:t>
            </a:r>
            <a:r>
              <a:rPr lang="en-US" sz="1200" dirty="0"/>
              <a:t> on a local laptop a prototype </a:t>
            </a:r>
            <a:endParaRPr lang="en-US" dirty="0"/>
          </a:p>
          <a:p>
            <a:endParaRPr lang="en-US" dirty="0"/>
          </a:p>
          <a:p>
            <a:r>
              <a:rPr lang="en-US" dirty="0"/>
              <a:t>Specifically Hyperledger Fabric and how it forms the foundation of IBM Blockchain Platforms</a:t>
            </a:r>
          </a:p>
          <a:p>
            <a:endParaRPr lang="en-US" dirty="0"/>
          </a:p>
          <a:p>
            <a:r>
              <a:rPr lang="en-US" dirty="0"/>
              <a:t>The adoption of blockchain will be a balancing act for an enterprise. </a:t>
            </a:r>
          </a:p>
          <a:p>
            <a:r>
              <a:rPr lang="en-US" dirty="0"/>
              <a:t>It will not only have to run, manage, and maintain its existing infrastructure but also </a:t>
            </a:r>
          </a:p>
          <a:p>
            <a:r>
              <a:rPr lang="en-US" dirty="0"/>
              <a:t>pave the way to this new computational model that promises to fundamentally change enterprises and even whole industries.</a:t>
            </a:r>
          </a:p>
        </p:txBody>
      </p:sp>
      <p:sp>
        <p:nvSpPr>
          <p:cNvPr id="4" name="Slide Number Placeholder 3"/>
          <p:cNvSpPr>
            <a:spLocks noGrp="1"/>
          </p:cNvSpPr>
          <p:nvPr>
            <p:ph type="sldNum" sz="quarter" idx="5"/>
          </p:nvPr>
        </p:nvSpPr>
        <p:spPr/>
        <p:txBody>
          <a:bodyPr/>
          <a:lstStyle/>
          <a:p>
            <a:fld id="{EDDE39F7-555F-4E49-87AD-0EBF9F90242A}" type="slidenum">
              <a:rPr lang="en-US" smtClean="0"/>
              <a:pPr/>
              <a:t>22</a:t>
            </a:fld>
            <a:endParaRPr lang="en-US" dirty="0"/>
          </a:p>
        </p:txBody>
      </p:sp>
    </p:spTree>
    <p:extLst>
      <p:ext uri="{BB962C8B-B14F-4D97-AF65-F5344CB8AC3E}">
        <p14:creationId xmlns:p14="http://schemas.microsoft.com/office/powerpoint/2010/main" val="2100472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23</a:t>
            </a:fld>
            <a:endParaRPr lang="en-US" dirty="0"/>
          </a:p>
        </p:txBody>
      </p:sp>
    </p:spTree>
    <p:extLst>
      <p:ext uri="{BB962C8B-B14F-4D97-AF65-F5344CB8AC3E}">
        <p14:creationId xmlns:p14="http://schemas.microsoft.com/office/powerpoint/2010/main" val="1930837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on </a:t>
            </a:r>
            <a:r>
              <a:rPr lang="en-US" dirty="0" err="1"/>
              <a:t>github</a:t>
            </a:r>
            <a:r>
              <a:rPr lang="en-US" dirty="0"/>
              <a:t> </a:t>
            </a:r>
            <a:r>
              <a:rPr lang="en-US" dirty="0" err="1"/>
              <a:t>README.md</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US" dirty="0"/>
          </a:p>
          <a:p>
            <a:r>
              <a:rPr lang="en-US" dirty="0"/>
              <a:t>	</a:t>
            </a:r>
          </a:p>
        </p:txBody>
      </p:sp>
      <p:sp>
        <p:nvSpPr>
          <p:cNvPr id="4" name="Slide Number Placeholder 3"/>
          <p:cNvSpPr>
            <a:spLocks noGrp="1"/>
          </p:cNvSpPr>
          <p:nvPr>
            <p:ph type="sldNum" sz="quarter" idx="5"/>
          </p:nvPr>
        </p:nvSpPr>
        <p:spPr/>
        <p:txBody>
          <a:bodyPr/>
          <a:lstStyle/>
          <a:p>
            <a:fld id="{EDDE39F7-555F-4E49-87AD-0EBF9F90242A}" type="slidenum">
              <a:rPr lang="en-US" smtClean="0"/>
              <a:pPr/>
              <a:t>24</a:t>
            </a:fld>
            <a:endParaRPr lang="en-US" dirty="0"/>
          </a:p>
        </p:txBody>
      </p:sp>
    </p:spTree>
    <p:extLst>
      <p:ext uri="{BB962C8B-B14F-4D97-AF65-F5344CB8AC3E}">
        <p14:creationId xmlns:p14="http://schemas.microsoft.com/office/powerpoint/2010/main" val="369761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Storytelling, documentation, ecosystems</a:t>
            </a:r>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3</a:t>
            </a:fld>
            <a:endParaRPr lang="en-US" dirty="0"/>
          </a:p>
        </p:txBody>
      </p:sp>
    </p:spTree>
    <p:extLst>
      <p:ext uri="{BB962C8B-B14F-4D97-AF65-F5344CB8AC3E}">
        <p14:creationId xmlns:p14="http://schemas.microsoft.com/office/powerpoint/2010/main" val="2110494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Satoshi Nakamoto – Bitcoin whitepaper outlined the mechanism of the blockchain to allow for digital currency double spending problem.</a:t>
            </a:r>
          </a:p>
          <a:p>
            <a:endParaRPr lang="en-US" dirty="0"/>
          </a:p>
          <a:p>
            <a:r>
              <a:rPr lang="en-US" dirty="0"/>
              <a:t>Ref: Software Engineering Daily -</a:t>
            </a:r>
            <a:r>
              <a:rPr lang="en-US" dirty="0">
                <a:sym typeface="Wingdings" pitchFamily="2" charset="2"/>
              </a:rPr>
              <a:t> </a:t>
            </a:r>
            <a:r>
              <a:rPr lang="en-US" dirty="0"/>
              <a:t>Melanie Swan</a:t>
            </a:r>
            <a:endParaRPr lang="en-US" sz="1200" b="0" i="0" kern="1200" dirty="0">
              <a:solidFill>
                <a:schemeClr val="tx1"/>
              </a:solidFill>
              <a:effectLst/>
              <a:latin typeface="Arial" charset="0"/>
              <a:ea typeface="+mn-ea"/>
              <a:cs typeface="+mn-cs"/>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4</a:t>
            </a:fld>
            <a:endParaRPr lang="en-US" dirty="0"/>
          </a:p>
        </p:txBody>
      </p:sp>
    </p:spTree>
    <p:extLst>
      <p:ext uri="{BB962C8B-B14F-4D97-AF65-F5344CB8AC3E}">
        <p14:creationId xmlns:p14="http://schemas.microsoft.com/office/powerpoint/2010/main" val="209070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Along with others, IBM identified that core aspects of Blockchains could be used for purposes that Crypto</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Highlight key points – biz not </a:t>
            </a:r>
            <a:r>
              <a:rPr lang="en-US" dirty="0" err="1"/>
              <a:t>fuxn</a:t>
            </a:r>
            <a:r>
              <a:rPr lang="en-US" dirty="0"/>
              <a:t> in public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Mismatch biz network vs what other bch networks provided</a:t>
            </a:r>
          </a:p>
          <a:p>
            <a:r>
              <a:rPr lang="en-US" dirty="0"/>
              <a:t>Biz not </a:t>
            </a:r>
            <a:r>
              <a:rPr lang="en-US" dirty="0" err="1"/>
              <a:t>func</a:t>
            </a:r>
            <a:r>
              <a:rPr lang="en-US" dirty="0"/>
              <a:t> in public –partnerships and private relationships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Higher perf.</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15 </a:t>
            </a:r>
            <a:r>
              <a:rPr lang="en-US" dirty="0" err="1"/>
              <a:t>tx</a:t>
            </a:r>
            <a:r>
              <a:rPr lang="en-US" dirty="0"/>
              <a:t>/sec </a:t>
            </a:r>
            <a:r>
              <a:rPr lang="en-US" dirty="0" err="1"/>
              <a:t>bitound</a:t>
            </a:r>
            <a:r>
              <a:rPr lang="en-US" dirty="0"/>
              <a:t> 3000 </a:t>
            </a:r>
            <a:r>
              <a:rPr lang="en-US" dirty="0" err="1"/>
              <a:t>tx</a:t>
            </a:r>
            <a:r>
              <a:rPr lang="en-US" dirty="0"/>
              <a:t>/sec – 25k </a:t>
            </a:r>
            <a:r>
              <a:rPr lang="en-US" dirty="0" err="1"/>
              <a:t>tx</a:t>
            </a:r>
            <a:r>
              <a:rPr lang="en-US" dirty="0"/>
              <a:t>/sec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Performance .5 million </a:t>
            </a:r>
            <a:r>
              <a:rPr lang="en-US" dirty="0" err="1"/>
              <a:t>tx</a:t>
            </a:r>
            <a:r>
              <a:rPr lang="en-US" dirty="0"/>
              <a:t> /min on Mainframe Hardware</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Fab written in Go – pluggable </a:t>
            </a:r>
            <a:r>
              <a:rPr lang="en-US" sz="1200" b="0" i="0" kern="1200" dirty="0" err="1">
                <a:solidFill>
                  <a:schemeClr val="tx1"/>
                </a:solidFill>
                <a:effectLst/>
                <a:latin typeface="Arial" charset="0"/>
                <a:ea typeface="+mn-ea"/>
                <a:cs typeface="+mn-cs"/>
              </a:rPr>
              <a:t>api</a:t>
            </a:r>
            <a:r>
              <a:rPr lang="en-US" sz="1200" b="0" i="0" kern="1200" dirty="0">
                <a:solidFill>
                  <a:schemeClr val="tx1"/>
                </a:solidFill>
                <a:effectLst/>
                <a:latin typeface="Arial" charset="0"/>
                <a:ea typeface="+mn-ea"/>
                <a:cs typeface="+mn-cs"/>
              </a:rPr>
              <a:t> – Java JS or your own</a:t>
            </a:r>
          </a:p>
          <a:p>
            <a:r>
              <a:rPr lang="en-US" sz="1200" b="0" i="0" kern="1200" dirty="0">
                <a:solidFill>
                  <a:schemeClr val="tx1"/>
                </a:solidFill>
                <a:effectLst/>
                <a:latin typeface="Arial" charset="0"/>
                <a:ea typeface="+mn-ea"/>
                <a:cs typeface="+mn-cs"/>
              </a:rPr>
              <a:t>Embed Ethereum VM – solidity good too!</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No mining - gas biz make money by trading goods</a:t>
            </a:r>
          </a:p>
          <a:p>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5 Bch projects / framework – Fabric most popular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5</a:t>
            </a:fld>
            <a:endParaRPr lang="en-US" dirty="0"/>
          </a:p>
        </p:txBody>
      </p:sp>
    </p:spTree>
    <p:extLst>
      <p:ext uri="{BB962C8B-B14F-4D97-AF65-F5344CB8AC3E}">
        <p14:creationId xmlns:p14="http://schemas.microsoft.com/office/powerpoint/2010/main" val="2292168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2017</a:t>
            </a:r>
          </a:p>
          <a:p>
            <a:r>
              <a:rPr lang="en-US" sz="1200" dirty="0"/>
              <a:t>IBM becomes a founding member of Linux Foundation Hyperledger; donates code and intellectual property</a:t>
            </a:r>
          </a:p>
          <a:p>
            <a:r>
              <a:rPr lang="en-US" sz="1200" dirty="0"/>
              <a:t>2019 </a:t>
            </a:r>
            <a:endParaRPr lang="en-US" dirty="0"/>
          </a:p>
          <a:p>
            <a:r>
              <a:rPr lang="en-US" dirty="0"/>
              <a:t>IBM HL Fabric v1.4.x  LTS</a:t>
            </a:r>
          </a:p>
          <a:p>
            <a:r>
              <a:rPr lang="en-US" dirty="0"/>
              <a:t>Tool Composer has been deprecated !!</a:t>
            </a:r>
          </a:p>
          <a:p>
            <a:endParaRPr lang="en-US" dirty="0"/>
          </a:p>
          <a:p>
            <a:r>
              <a:rPr lang="en-US" dirty="0"/>
              <a:t>Other interesting Bch platforms :</a:t>
            </a:r>
          </a:p>
          <a:p>
            <a:r>
              <a:rPr lang="en-US" dirty="0"/>
              <a:t>Sawtooth ‘Proof of elapsed time’ leveraging Intel hardware ( </a:t>
            </a:r>
            <a:r>
              <a:rPr lang="en-US" dirty="0" err="1"/>
              <a:t>sgx</a:t>
            </a:r>
            <a:r>
              <a:rPr lang="en-US" dirty="0"/>
              <a:t>/low energy )</a:t>
            </a:r>
          </a:p>
          <a:p>
            <a:r>
              <a:rPr lang="en-US" dirty="0"/>
              <a:t>Burrow implementation of </a:t>
            </a:r>
            <a:r>
              <a:rPr lang="en-US" dirty="0" err="1"/>
              <a:t>Ethererum</a:t>
            </a:r>
            <a:r>
              <a:rPr lang="en-US" dirty="0"/>
              <a:t> VM</a:t>
            </a:r>
          </a:p>
        </p:txBody>
      </p:sp>
      <p:sp>
        <p:nvSpPr>
          <p:cNvPr id="4" name="Slide Number Placeholder 3"/>
          <p:cNvSpPr>
            <a:spLocks noGrp="1"/>
          </p:cNvSpPr>
          <p:nvPr>
            <p:ph type="sldNum" sz="quarter" idx="5"/>
          </p:nvPr>
        </p:nvSpPr>
        <p:spPr/>
        <p:txBody>
          <a:bodyPr/>
          <a:lstStyle/>
          <a:p>
            <a:fld id="{EDDE39F7-555F-4E49-87AD-0EBF9F90242A}" type="slidenum">
              <a:rPr lang="en-US" smtClean="0"/>
              <a:pPr/>
              <a:t>6</a:t>
            </a:fld>
            <a:endParaRPr lang="en-US" dirty="0"/>
          </a:p>
        </p:txBody>
      </p:sp>
    </p:spTree>
    <p:extLst>
      <p:ext uri="{BB962C8B-B14F-4D97-AF65-F5344CB8AC3E}">
        <p14:creationId xmlns:p14="http://schemas.microsoft.com/office/powerpoint/2010/main" val="371530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sentence that sums it up</a:t>
            </a:r>
          </a:p>
          <a:p>
            <a:endParaRPr lang="en-US" dirty="0"/>
          </a:p>
          <a:p>
            <a:r>
              <a:rPr lang="en-US" dirty="0"/>
              <a:t>Levin?</a:t>
            </a:r>
          </a:p>
          <a:p>
            <a:pPr marL="0" marR="0" lvl="0" indent="0" algn="l" defTabSz="457200" rtl="0" eaLnBrk="1" fontAlgn="auto" latinLnBrk="0" hangingPunct="1">
              <a:lnSpc>
                <a:spcPct val="100000"/>
              </a:lnSpc>
              <a:spcBef>
                <a:spcPts val="0"/>
              </a:spcBef>
              <a:spcAft>
                <a:spcPts val="0"/>
              </a:spcAft>
              <a:buClrTx/>
              <a:buSzTx/>
              <a:buFontTx/>
              <a:buNone/>
              <a:tabLst/>
              <a:defRPr/>
            </a:pPr>
            <a:r>
              <a:rPr lang="az-Cyrl-AZ" b="1" dirty="0"/>
              <a:t>Иван Ванков</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Important -  not a single network like Bitcoin or Ethereum</a:t>
            </a:r>
          </a:p>
          <a:p>
            <a:endParaRPr lang="en-US" dirty="0"/>
          </a:p>
          <a:p>
            <a:r>
              <a:rPr lang="en-US" dirty="0"/>
              <a:t>But can be individually deployed for multiple use cases big / small</a:t>
            </a:r>
          </a:p>
          <a:p>
            <a:endParaRPr lang="en-US" dirty="0"/>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7</a:t>
            </a:fld>
            <a:endParaRPr lang="en-US"/>
          </a:p>
        </p:txBody>
      </p:sp>
    </p:spTree>
    <p:extLst>
      <p:ext uri="{BB962C8B-B14F-4D97-AF65-F5344CB8AC3E}">
        <p14:creationId xmlns:p14="http://schemas.microsoft.com/office/powerpoint/2010/main" val="1196046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sentence that sums it up – Read/paraphrase – Ivan on Blockchain</a:t>
            </a:r>
          </a:p>
          <a:p>
            <a:endParaRPr lang="en-US" dirty="0"/>
          </a:p>
          <a:p>
            <a:endParaRPr lang="en-US" dirty="0"/>
          </a:p>
          <a:p>
            <a:r>
              <a:rPr lang="en-US" dirty="0"/>
              <a:t>Watch </a:t>
            </a:r>
            <a:r>
              <a:rPr lang="en-US" dirty="0" err="1"/>
              <a:t>seriers</a:t>
            </a:r>
            <a:r>
              <a:rPr lang="en-US" dirty="0"/>
              <a:t> by Ivan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FFFF00"/>
                </a:solidFill>
              </a:rPr>
              <a:t>https://</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=BLT-nCdsS4I</a:t>
            </a:r>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8</a:t>
            </a:fld>
            <a:endParaRPr lang="en-US"/>
          </a:p>
        </p:txBody>
      </p:sp>
    </p:spTree>
    <p:extLst>
      <p:ext uri="{BB962C8B-B14F-4D97-AF65-F5344CB8AC3E}">
        <p14:creationId xmlns:p14="http://schemas.microsoft.com/office/powerpoint/2010/main" val="1380520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charset="0"/>
                <a:ea typeface="+mn-ea"/>
                <a:cs typeface="+mn-cs"/>
              </a:rPr>
              <a:t>Fabric CA [optional]</a:t>
            </a: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High quality tool - Certificate Authority Service</a:t>
            </a:r>
          </a:p>
          <a:p>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x509 (Hardware Secure modules)</a:t>
            </a:r>
          </a:p>
          <a:p>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`certificate issue generate for each user`</a:t>
            </a:r>
          </a:p>
          <a:p>
            <a:r>
              <a:rPr lang="en-US" sz="1200" b="0" i="0" kern="1200" dirty="0">
                <a:solidFill>
                  <a:schemeClr val="tx1"/>
                </a:solidFill>
                <a:effectLst/>
                <a:latin typeface="Arial" charset="0"/>
                <a:ea typeface="+mn-ea"/>
                <a:cs typeface="+mn-cs"/>
              </a:rPr>
              <a:t>can add attributes ...</a:t>
            </a:r>
          </a:p>
          <a:p>
            <a:r>
              <a:rPr lang="en-US" sz="1200" b="0" i="0" kern="1200" dirty="0">
                <a:solidFill>
                  <a:schemeClr val="tx1"/>
                </a:solidFill>
                <a:effectLst/>
                <a:latin typeface="Arial" charset="0"/>
                <a:ea typeface="+mn-ea"/>
                <a:cs typeface="+mn-cs"/>
              </a:rPr>
              <a:t>&gt; roles</a:t>
            </a:r>
          </a:p>
          <a:p>
            <a:r>
              <a:rPr lang="en-US" sz="1200" b="0" i="0" kern="1200" dirty="0">
                <a:solidFill>
                  <a:schemeClr val="tx1"/>
                </a:solidFill>
                <a:effectLst/>
                <a:latin typeface="Arial" charset="0"/>
                <a:ea typeface="+mn-ea"/>
                <a:cs typeface="+mn-cs"/>
              </a:rPr>
              <a:t>&gt; account number</a:t>
            </a:r>
          </a:p>
          <a:p>
            <a:r>
              <a:rPr lang="en-US" sz="1200" b="0" i="0" kern="1200" dirty="0">
                <a:solidFill>
                  <a:schemeClr val="tx1"/>
                </a:solidFill>
                <a:effectLst/>
                <a:latin typeface="Arial" charset="0"/>
                <a:ea typeface="+mn-ea"/>
                <a:cs typeface="+mn-cs"/>
              </a:rPr>
              <a:t>chain code can read this information and make</a:t>
            </a:r>
          </a:p>
          <a:p>
            <a:r>
              <a:rPr lang="en-US" sz="1200" b="0" i="0" kern="1200" dirty="0">
                <a:solidFill>
                  <a:schemeClr val="tx1"/>
                </a:solidFill>
                <a:effectLst/>
                <a:latin typeface="Arial" charset="0"/>
                <a:ea typeface="+mn-ea"/>
                <a:cs typeface="+mn-cs"/>
              </a:rPr>
              <a:t>business decisions</a:t>
            </a:r>
          </a:p>
          <a:p>
            <a:r>
              <a:rPr lang="en-US" sz="1200" b="0" i="0" kern="1200" dirty="0">
                <a:solidFill>
                  <a:schemeClr val="tx1"/>
                </a:solidFill>
                <a:effectLst/>
                <a:latin typeface="Arial" charset="0"/>
                <a:ea typeface="+mn-ea"/>
                <a:cs typeface="+mn-cs"/>
              </a:rPr>
              <a:t>* register users - enrollment *</a:t>
            </a:r>
          </a:p>
          <a:p>
            <a:r>
              <a:rPr lang="en-US" sz="1200" b="0" i="0" kern="1200" dirty="0">
                <a:solidFill>
                  <a:schemeClr val="tx1"/>
                </a:solidFill>
                <a:effectLst/>
                <a:latin typeface="Arial" charset="0"/>
                <a:ea typeface="+mn-ea"/>
                <a:cs typeface="+mn-cs"/>
              </a:rPr>
              <a:t>username, cert life span or other data</a:t>
            </a:r>
          </a:p>
          <a:p>
            <a:r>
              <a:rPr lang="en-US" sz="1200" b="0" i="0" kern="1200" dirty="0">
                <a:solidFill>
                  <a:schemeClr val="tx1"/>
                </a:solidFill>
                <a:effectLst/>
                <a:latin typeface="Arial" charset="0"/>
                <a:ea typeface="+mn-ea"/>
                <a:cs typeface="+mn-cs"/>
              </a:rPr>
              <a:t>from or your own AD/LDAP </a:t>
            </a:r>
          </a:p>
          <a:p>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Can chain CA Root Chain as long as you want</a:t>
            </a:r>
          </a:p>
          <a:p>
            <a:br>
              <a:rPr lang="en-US" sz="1200" b="0" i="0" kern="1200" dirty="0">
                <a:solidFill>
                  <a:schemeClr val="tx1"/>
                </a:solidFill>
                <a:effectLst/>
                <a:latin typeface="Arial" charset="0"/>
                <a:ea typeface="+mn-ea"/>
                <a:cs typeface="+mn-cs"/>
              </a:rPr>
            </a:br>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`Cert lives on the SDK - Client APP -- All operation or request must be signed`</a:t>
            </a:r>
          </a:p>
          <a:p>
            <a:r>
              <a:rPr lang="en-US" sz="1200" b="0" i="0" kern="1200" dirty="0">
                <a:solidFill>
                  <a:schemeClr val="tx1"/>
                </a:solidFill>
                <a:effectLst/>
                <a:latin typeface="Arial" charset="0"/>
                <a:ea typeface="+mn-ea"/>
                <a:cs typeface="+mn-cs"/>
              </a:rPr>
              <a:t>this data is on the blockchain - for tracking</a:t>
            </a:r>
          </a:p>
          <a:p>
            <a:endParaRPr lang="en-US" sz="1200" b="0"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EDDE39F7-555F-4E49-87AD-0EBF9F90242A}" type="slidenum">
              <a:rPr lang="en-US" smtClean="0"/>
              <a:t>9</a:t>
            </a:fld>
            <a:endParaRPr lang="en-US"/>
          </a:p>
        </p:txBody>
      </p:sp>
    </p:spTree>
    <p:extLst>
      <p:ext uri="{BB962C8B-B14F-4D97-AF65-F5344CB8AC3E}">
        <p14:creationId xmlns:p14="http://schemas.microsoft.com/office/powerpoint/2010/main" val="3536270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emf"/><Relationship Id="rId7" Type="http://schemas.openxmlformats.org/officeDocument/2006/relationships/image" Target="../media/image12.tiff"/><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emf"/><Relationship Id="rId7" Type="http://schemas.openxmlformats.org/officeDocument/2006/relationships/image" Target="../media/image12.tiff"/><Relationship Id="rId2" Type="http://schemas.openxmlformats.org/officeDocument/2006/relationships/image" Target="../media/image1.emf"/><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5B7A-74AF-EE4F-B9B9-0A86C1C9DDB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0CB25B3-A975-994A-BBF8-A3498802EB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5166968-0E10-814B-9D74-AB76FC88EA61}"/>
              </a:ext>
            </a:extLst>
          </p:cNvPr>
          <p:cNvSpPr>
            <a:spLocks noGrp="1"/>
          </p:cNvSpPr>
          <p:nvPr>
            <p:ph type="dt" sz="half" idx="10"/>
          </p:nvPr>
        </p:nvSpPr>
        <p:spPr/>
        <p:txBody>
          <a:bodyPr/>
          <a:lstStyle/>
          <a:p>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47A8D3B-8937-8F42-A665-0F18AB317940}"/>
              </a:ext>
            </a:extLst>
          </p:cNvPr>
          <p:cNvSpPr>
            <a:spLocks noGrp="1"/>
          </p:cNvSpPr>
          <p:nvPr>
            <p:ph type="ftr" sz="quarter" idx="11"/>
          </p:nvPr>
        </p:nvSpPr>
        <p:spPr/>
        <p:txBody>
          <a:bodyPr/>
          <a:lstStyle/>
          <a:p>
            <a:r>
              <a:rPr lang="en-US">
                <a:solidFill>
                  <a:prstClr val="black">
                    <a:tint val="75000"/>
                  </a:prstClr>
                </a:solidFill>
              </a:rPr>
              <a:t>@gsteinfeld</a:t>
            </a:r>
          </a:p>
        </p:txBody>
      </p:sp>
      <p:sp>
        <p:nvSpPr>
          <p:cNvPr id="6" name="Slide Number Placeholder 5">
            <a:extLst>
              <a:ext uri="{FF2B5EF4-FFF2-40B4-BE49-F238E27FC236}">
                <a16:creationId xmlns:a16="http://schemas.microsoft.com/office/drawing/2014/main" id="{C26D1C51-BB14-2E4F-8EE6-CC3C2C5D0E48}"/>
              </a:ext>
            </a:extLst>
          </p:cNvPr>
          <p:cNvSpPr>
            <a:spLocks noGrp="1"/>
          </p:cNvSpPr>
          <p:nvPr>
            <p:ph type="sldNum" sz="quarter" idx="12"/>
          </p:nvPr>
        </p:nvSpPr>
        <p:spPr/>
        <p:txBody>
          <a:bodyPr/>
          <a:lstStyle/>
          <a:p>
            <a:fld id="{4E67007D-0DDB-BB4B-84CB-CF6F0D4869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515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C208-C3CD-B840-80D1-E7729667DC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229FAA-CAF3-0E41-AD8A-E3CA5AAF4B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4897D-EFCB-FF47-81A6-1D6643F01129}"/>
              </a:ext>
            </a:extLst>
          </p:cNvPr>
          <p:cNvSpPr>
            <a:spLocks noGrp="1"/>
          </p:cNvSpPr>
          <p:nvPr>
            <p:ph type="dt" sz="half" idx="10"/>
          </p:nvPr>
        </p:nvSpPr>
        <p:spPr/>
        <p:txBody>
          <a:bodyPr/>
          <a:lstStyle/>
          <a:p>
            <a:fld id="{6E1EA202-F6F3-6448-A49C-B6DF2FF0176A}" type="datetimeFigureOut">
              <a:rPr lang="en-US" smtClean="0"/>
              <a:t>10/17/19</a:t>
            </a:fld>
            <a:endParaRPr lang="en-US"/>
          </a:p>
        </p:txBody>
      </p:sp>
      <p:sp>
        <p:nvSpPr>
          <p:cNvPr id="5" name="Footer Placeholder 4">
            <a:extLst>
              <a:ext uri="{FF2B5EF4-FFF2-40B4-BE49-F238E27FC236}">
                <a16:creationId xmlns:a16="http://schemas.microsoft.com/office/drawing/2014/main" id="{46F07519-1EA0-D84D-A9C8-9EB306277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18024-327E-8E40-96AF-616BAF7A5A28}"/>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323080498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1CAB16-C9D3-8849-82C3-DC9060213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417541-ADE6-CF45-88E4-527F5C53DE1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2AD47-4EA7-7B44-86FE-22E9E356A310}"/>
              </a:ext>
            </a:extLst>
          </p:cNvPr>
          <p:cNvSpPr>
            <a:spLocks noGrp="1"/>
          </p:cNvSpPr>
          <p:nvPr>
            <p:ph type="dt" sz="half" idx="10"/>
          </p:nvPr>
        </p:nvSpPr>
        <p:spPr/>
        <p:txBody>
          <a:bodyPr/>
          <a:lstStyle/>
          <a:p>
            <a:fld id="{6E1EA202-F6F3-6448-A49C-B6DF2FF0176A}" type="datetimeFigureOut">
              <a:rPr lang="en-US" smtClean="0"/>
              <a:t>10/17/19</a:t>
            </a:fld>
            <a:endParaRPr lang="en-US"/>
          </a:p>
        </p:txBody>
      </p:sp>
      <p:sp>
        <p:nvSpPr>
          <p:cNvPr id="5" name="Footer Placeholder 4">
            <a:extLst>
              <a:ext uri="{FF2B5EF4-FFF2-40B4-BE49-F238E27FC236}">
                <a16:creationId xmlns:a16="http://schemas.microsoft.com/office/drawing/2014/main" id="{3089FED3-5512-9F47-A521-678EE21EE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5144A-7DA3-CA49-A1A5-47836B1080C8}"/>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304055286"/>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3" name="Picture 2"/>
          <p:cNvPicPr>
            <a:picLocks noChangeAspect="1"/>
          </p:cNvPicPr>
          <p:nvPr userDrawn="1"/>
        </p:nvPicPr>
        <p:blipFill>
          <a:blip r:embed="rId4"/>
          <a:stretch>
            <a:fillRect/>
          </a:stretch>
        </p:blipFill>
        <p:spPr>
          <a:xfrm>
            <a:off x="5105976" y="952432"/>
            <a:ext cx="3759201" cy="3759201"/>
          </a:xfrm>
          <a:prstGeom prst="rect">
            <a:avLst/>
          </a:prstGeom>
        </p:spPr>
      </p:pic>
    </p:spTree>
    <p:extLst>
      <p:ext uri="{BB962C8B-B14F-4D97-AF65-F5344CB8AC3E}">
        <p14:creationId xmlns:p14="http://schemas.microsoft.com/office/powerpoint/2010/main" val="52624357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8524240" y="4523739"/>
            <a:ext cx="619760" cy="619760"/>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 Placeholder 7"/>
          <p:cNvSpPr>
            <a:spLocks noGrp="1"/>
          </p:cNvSpPr>
          <p:nvPr>
            <p:ph type="body" sz="quarter" idx="13" hasCustomPrompt="1"/>
          </p:nvPr>
        </p:nvSpPr>
        <p:spPr>
          <a:xfrm>
            <a:off x="125731" y="997370"/>
            <a:ext cx="7138422" cy="1807745"/>
          </a:xfrm>
        </p:spPr>
        <p:txBody>
          <a:bodyPr>
            <a:normAutofit/>
          </a:bodyPr>
          <a:lstStyle>
            <a:lvl1pPr marL="0" indent="0">
              <a:buNone/>
              <a:defRPr sz="3200"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Tree>
    <p:extLst>
      <p:ext uri="{BB962C8B-B14F-4D97-AF65-F5344CB8AC3E}">
        <p14:creationId xmlns:p14="http://schemas.microsoft.com/office/powerpoint/2010/main" val="173568848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91953802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Tree>
    <p:extLst>
      <p:ext uri="{BB962C8B-B14F-4D97-AF65-F5344CB8AC3E}">
        <p14:creationId xmlns:p14="http://schemas.microsoft.com/office/powerpoint/2010/main" val="304998008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7435308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7492535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36918"/>
            <a:ext cx="6353438" cy="4669664"/>
          </a:xfrm>
          <a:prstGeom prst="rect">
            <a:avLst/>
          </a:prstGeom>
        </p:spPr>
      </p:pic>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45019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sp>
        <p:nvSpPr>
          <p:cNvPr id="14"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44635183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7BB5-EAF2-2642-BCFC-66723401D2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DAD20-46D4-664B-9147-D030399FF9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8FA36-DADA-BC44-A17F-0B59557C84FB}"/>
              </a:ext>
            </a:extLst>
          </p:cNvPr>
          <p:cNvSpPr>
            <a:spLocks noGrp="1"/>
          </p:cNvSpPr>
          <p:nvPr>
            <p:ph type="dt" sz="half" idx="10"/>
          </p:nvPr>
        </p:nvSpPr>
        <p:spPr/>
        <p:txBody>
          <a:bodyPr/>
          <a:lstStyle/>
          <a:p>
            <a:fld id="{6E1EA202-F6F3-6448-A49C-B6DF2FF0176A}" type="datetimeFigureOut">
              <a:rPr lang="en-US" smtClean="0"/>
              <a:t>10/17/19</a:t>
            </a:fld>
            <a:endParaRPr lang="en-US"/>
          </a:p>
        </p:txBody>
      </p:sp>
      <p:sp>
        <p:nvSpPr>
          <p:cNvPr id="5" name="Footer Placeholder 4">
            <a:extLst>
              <a:ext uri="{FF2B5EF4-FFF2-40B4-BE49-F238E27FC236}">
                <a16:creationId xmlns:a16="http://schemas.microsoft.com/office/drawing/2014/main" id="{B19E3CEF-3487-054B-9675-D0CF06A9E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5F0AB-F818-FB45-8F6D-CE7C2D48B037}"/>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1398184706"/>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sp>
        <p:nvSpPr>
          <p:cNvPr id="13" name="Content Placeholder 4"/>
          <p:cNvSpPr>
            <a:spLocks noGrp="1"/>
          </p:cNvSpPr>
          <p:nvPr>
            <p:ph sz="quarter" idx="27" hasCustomPrompt="1"/>
          </p:nvPr>
        </p:nvSpPr>
        <p:spPr>
          <a:xfrm>
            <a:off x="5149014" y="3172941"/>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40748"/>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82418"/>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50225"/>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206680"/>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74487"/>
            <a:ext cx="916971" cy="892584"/>
          </a:xfrm>
        </p:spPr>
        <p:txBody>
          <a:bodyPr anchor="ctr">
            <a:normAutofit/>
          </a:bodyPr>
          <a:lstStyle>
            <a:lvl1pPr marL="0" indent="0" algn="ctr">
              <a:buNone/>
              <a:defRPr sz="1200" baseline="0"/>
            </a:lvl1pPr>
          </a:lstStyle>
          <a:p>
            <a:pPr lvl="0"/>
            <a:r>
              <a:rPr lang="en-US" dirty="0"/>
              <a:t>Content</a:t>
            </a:r>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12361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9"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2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21"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212266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0"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0320295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25730" y="1270000"/>
            <a:ext cx="8897424" cy="3203260"/>
          </a:xfrm>
        </p:spPr>
        <p:txBody>
          <a:bodyPr>
            <a:normAutofit/>
          </a:bodyPr>
          <a:lstStyle>
            <a:lvl1pPr marL="0" indent="0" algn="ctr">
              <a:buNone/>
              <a:defRPr sz="1400"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52314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7"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8"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9"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89102287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96788178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41173"/>
            <a:ext cx="6353438" cy="4669665"/>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98111761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36683801"/>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5149014" y="3160913"/>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28720"/>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70390"/>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38197"/>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194652"/>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62459"/>
            <a:ext cx="916971" cy="892584"/>
          </a:xfrm>
        </p:spPr>
        <p:txBody>
          <a:bodyPr anchor="ctr">
            <a:normAutofit/>
          </a:bodyPr>
          <a:lstStyle>
            <a:lvl1pPr marL="0" indent="0" algn="ctr">
              <a:buNone/>
              <a:defRPr sz="1200" baseline="0"/>
            </a:lvl1pPr>
          </a:lstStyle>
          <a:p>
            <a:pPr lvl="0"/>
            <a:r>
              <a:rPr lang="en-US" dirty="0"/>
              <a:t>Content</a:t>
            </a:r>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511068323"/>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431950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4319500" cy="3307383"/>
          </a:xfrm>
        </p:spPr>
        <p:txBody>
          <a:bodyPr>
            <a:normAutofit/>
          </a:bodyPr>
          <a:lstStyle>
            <a:lvl1pPr marL="0" indent="0">
              <a:buNone/>
              <a:defRPr sz="1200" baseline="0"/>
            </a:lvl1pPr>
          </a:lstStyle>
          <a:p>
            <a:pPr lvl="0"/>
            <a:r>
              <a:rPr lang="en-US" dirty="0"/>
              <a:t>Content</a:t>
            </a:r>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9" name="Content Placeholder 2"/>
          <p:cNvSpPr>
            <a:spLocks noGrp="1"/>
          </p:cNvSpPr>
          <p:nvPr>
            <p:ph sz="quarter" idx="16" hasCustomPrompt="1"/>
          </p:nvPr>
        </p:nvSpPr>
        <p:spPr>
          <a:xfrm>
            <a:off x="4577924" y="1269881"/>
            <a:ext cx="4566075" cy="3307384"/>
          </a:xfrm>
        </p:spPr>
        <p:txBody>
          <a:bodyPr>
            <a:normAutofit/>
          </a:bodyPr>
          <a:lstStyle>
            <a:lvl1pPr marL="0" indent="0">
              <a:buNone/>
              <a:defRPr sz="1200" baseline="0"/>
            </a:lvl1pPr>
          </a:lstStyle>
          <a:p>
            <a:pPr lvl="0"/>
            <a:r>
              <a:rPr lang="en-US" dirty="0"/>
              <a:t>Content</a:t>
            </a:r>
          </a:p>
        </p:txBody>
      </p:sp>
      <p:sp>
        <p:nvSpPr>
          <p:cNvPr id="14" name="Text Placeholder 7"/>
          <p:cNvSpPr>
            <a:spLocks noGrp="1"/>
          </p:cNvSpPr>
          <p:nvPr>
            <p:ph type="body" sz="quarter" idx="2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1614184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B906-C359-454A-ABD6-BD1C4299E2F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FC3102A-F664-FB44-A292-D06CF7461B1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78696E-2FC1-EA4E-8F40-7BEE955845A9}"/>
              </a:ext>
            </a:extLst>
          </p:cNvPr>
          <p:cNvSpPr>
            <a:spLocks noGrp="1"/>
          </p:cNvSpPr>
          <p:nvPr>
            <p:ph type="dt" sz="half" idx="10"/>
          </p:nvPr>
        </p:nvSpPr>
        <p:spPr/>
        <p:txBody>
          <a:bodyPr/>
          <a:lstStyle/>
          <a:p>
            <a:fld id="{6E1EA202-F6F3-6448-A49C-B6DF2FF0176A}" type="datetimeFigureOut">
              <a:rPr lang="en-US" smtClean="0"/>
              <a:t>10/17/19</a:t>
            </a:fld>
            <a:endParaRPr lang="en-US"/>
          </a:p>
        </p:txBody>
      </p:sp>
      <p:sp>
        <p:nvSpPr>
          <p:cNvPr id="5" name="Footer Placeholder 4">
            <a:extLst>
              <a:ext uri="{FF2B5EF4-FFF2-40B4-BE49-F238E27FC236}">
                <a16:creationId xmlns:a16="http://schemas.microsoft.com/office/drawing/2014/main" id="{1F7BF522-A9F3-A443-ADF5-326EBB7A1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94ECE-ED1D-114C-8848-6A637F05D7BF}"/>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4181092518"/>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49894767"/>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6"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7"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98846640"/>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grpSp>
        <p:nvGrpSpPr>
          <p:cNvPr id="7" name="Group 6"/>
          <p:cNvGrpSpPr/>
          <p:nvPr userDrawn="1"/>
        </p:nvGrpSpPr>
        <p:grpSpPr>
          <a:xfrm>
            <a:off x="90681" y="3377890"/>
            <a:ext cx="2259953" cy="1059107"/>
            <a:chOff x="90681" y="2914901"/>
            <a:chExt cx="2259953" cy="1059107"/>
          </a:xfrm>
        </p:grpSpPr>
        <p:sp>
          <p:nvSpPr>
            <p:cNvPr id="9" name="Rectangle 8"/>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tangle 20"/>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4" name="Group 13"/>
            <p:cNvGrpSpPr/>
            <p:nvPr/>
          </p:nvGrpSpPr>
          <p:grpSpPr>
            <a:xfrm>
              <a:off x="128913" y="3523757"/>
              <a:ext cx="1281821" cy="246221"/>
              <a:chOff x="128913" y="3570057"/>
              <a:chExt cx="1281821" cy="246221"/>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5" name="Group 14"/>
            <p:cNvGrpSpPr/>
            <p:nvPr/>
          </p:nvGrpSpPr>
          <p:grpSpPr>
            <a:xfrm>
              <a:off x="152867" y="3727787"/>
              <a:ext cx="1257866" cy="246221"/>
              <a:chOff x="152867" y="3947712"/>
              <a:chExt cx="1257866" cy="24622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21215349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7" name="Picture 6"/>
          <p:cNvPicPr>
            <a:picLocks noChangeAspect="1"/>
          </p:cNvPicPr>
          <p:nvPr userDrawn="1"/>
        </p:nvPicPr>
        <p:blipFill>
          <a:blip r:embed="rId4"/>
          <a:stretch>
            <a:fillRect/>
          </a:stretch>
        </p:blipFill>
        <p:spPr>
          <a:xfrm>
            <a:off x="5105976" y="952432"/>
            <a:ext cx="3759201" cy="3759201"/>
          </a:xfrm>
          <a:prstGeom prst="rect">
            <a:avLst/>
          </a:prstGeom>
        </p:spPr>
      </p:pic>
      <p:grpSp>
        <p:nvGrpSpPr>
          <p:cNvPr id="10" name="Group 9"/>
          <p:cNvGrpSpPr/>
          <p:nvPr userDrawn="1"/>
        </p:nvGrpSpPr>
        <p:grpSpPr>
          <a:xfrm>
            <a:off x="90681" y="3377890"/>
            <a:ext cx="2259953" cy="1059107"/>
            <a:chOff x="90681" y="2914901"/>
            <a:chExt cx="2259953" cy="1059107"/>
          </a:xfrm>
        </p:grpSpPr>
        <p:sp>
          <p:nvSpPr>
            <p:cNvPr id="11" name="Rectangle 10"/>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Rectangle 21"/>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5" name="Group 14"/>
            <p:cNvGrpSpPr/>
            <p:nvPr/>
          </p:nvGrpSpPr>
          <p:grpSpPr>
            <a:xfrm>
              <a:off x="128913" y="3523757"/>
              <a:ext cx="1281821" cy="246221"/>
              <a:chOff x="128913" y="3570057"/>
              <a:chExt cx="1281821" cy="246221"/>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6" name="Group 15"/>
            <p:cNvGrpSpPr/>
            <p:nvPr/>
          </p:nvGrpSpPr>
          <p:grpSpPr>
            <a:xfrm>
              <a:off x="152867" y="3727787"/>
              <a:ext cx="1257866" cy="246221"/>
              <a:chOff x="152867" y="3947712"/>
              <a:chExt cx="1257866" cy="24622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105279676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2"/>
          <p:cNvSpPr>
            <a:spLocks noChangeArrowheads="1"/>
          </p:cNvSpPr>
          <p:nvPr/>
        </p:nvSpPr>
        <p:spPr bwMode="auto">
          <a:xfrm>
            <a:off x="8836026" y="4920721"/>
            <a:ext cx="307975" cy="92333"/>
          </a:xfrm>
          <a:prstGeom prst="rect">
            <a:avLst/>
          </a:prstGeom>
          <a:noFill/>
          <a:ln w="9525">
            <a:noFill/>
            <a:miter lim="800000"/>
            <a:headEnd/>
            <a:tailEnd/>
          </a:ln>
        </p:spPr>
        <p:txBody>
          <a:bodyPr lIns="0" tIns="0" rIns="0" bIns="0">
            <a:spAutoFit/>
          </a:bodyPr>
          <a:lstStyle/>
          <a:p>
            <a:pPr defTabSz="914378" fontAlgn="base">
              <a:spcBef>
                <a:spcPct val="0"/>
              </a:spcBef>
              <a:spcAft>
                <a:spcPct val="0"/>
              </a:spcAft>
              <a:defRPr/>
            </a:pPr>
            <a:fld id="{1C337AAC-EE4A-44E1-AA1C-47EAC237B301}" type="slidenum">
              <a:rPr lang="en-US" sz="600" b="0" i="0" smtClean="0">
                <a:solidFill>
                  <a:srgbClr val="5A5A5A"/>
                </a:solidFill>
                <a:ea typeface="Arial" charset="0"/>
                <a:cs typeface="Arial" charset="0"/>
              </a:rPr>
              <a:pPr defTabSz="914378" fontAlgn="base">
                <a:spcBef>
                  <a:spcPct val="0"/>
                </a:spcBef>
                <a:spcAft>
                  <a:spcPct val="0"/>
                </a:spcAft>
                <a:defRPr/>
              </a:pPr>
              <a:t>‹#›</a:t>
            </a:fld>
            <a:endParaRPr lang="en-US" sz="600" b="0" i="0" dirty="0">
              <a:solidFill>
                <a:srgbClr val="5A5A5A"/>
              </a:solidFill>
              <a:ea typeface="Arial" charset="0"/>
              <a:cs typeface="Arial" charset="0"/>
            </a:endParaRPr>
          </a:p>
        </p:txBody>
      </p:sp>
      <p:sp>
        <p:nvSpPr>
          <p:cNvPr id="2" name="Title 1"/>
          <p:cNvSpPr>
            <a:spLocks noGrp="1"/>
          </p:cNvSpPr>
          <p:nvPr>
            <p:ph type="title"/>
          </p:nvPr>
        </p:nvSpPr>
        <p:spPr>
          <a:xfrm>
            <a:off x="592933" y="596557"/>
            <a:ext cx="3962400" cy="392415"/>
          </a:xfrm>
        </p:spPr>
        <p:txBody>
          <a:bodyPr/>
          <a:lstStyle>
            <a:lvl1pPr algn="l" defTabSz="457189" rtl="0" eaLnBrk="1" latinLnBrk="0" hangingPunct="1">
              <a:lnSpc>
                <a:spcPct val="100000"/>
              </a:lnSpc>
              <a:spcBef>
                <a:spcPts val="1100"/>
              </a:spcBef>
              <a:buNone/>
              <a:defRPr lang="en-US" sz="2400" b="0" i="0" kern="1200" baseline="0" dirty="0">
                <a:solidFill>
                  <a:srgbClr val="0164FF"/>
                </a:solidFill>
                <a:latin typeface="+mn-lt"/>
                <a:ea typeface="Arial" charset="0"/>
                <a:cs typeface="Arial" charset="0"/>
              </a:defRPr>
            </a:lvl1pPr>
          </a:lstStyle>
          <a:p>
            <a:r>
              <a:rPr lang="en-US" dirty="0"/>
              <a:t>Click to edit Master title</a:t>
            </a:r>
          </a:p>
        </p:txBody>
      </p:sp>
    </p:spTree>
    <p:extLst>
      <p:ext uri="{BB962C8B-B14F-4D97-AF65-F5344CB8AC3E}">
        <p14:creationId xmlns:p14="http://schemas.microsoft.com/office/powerpoint/2010/main" val="418109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D509-1DA0-8B44-880F-6E0B08AC9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6B98B-BA60-9A48-B0C6-A56C027C625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E0B6F-A704-A145-BEAE-1811B121282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D39AB8-2554-1C44-9D67-8DD2B459D4F1}"/>
              </a:ext>
            </a:extLst>
          </p:cNvPr>
          <p:cNvSpPr>
            <a:spLocks noGrp="1"/>
          </p:cNvSpPr>
          <p:nvPr>
            <p:ph type="dt" sz="half" idx="10"/>
          </p:nvPr>
        </p:nvSpPr>
        <p:spPr/>
        <p:txBody>
          <a:bodyPr/>
          <a:lstStyle/>
          <a:p>
            <a:fld id="{6E1EA202-F6F3-6448-A49C-B6DF2FF0176A}" type="datetimeFigureOut">
              <a:rPr lang="en-US" smtClean="0"/>
              <a:t>10/17/19</a:t>
            </a:fld>
            <a:endParaRPr lang="en-US"/>
          </a:p>
        </p:txBody>
      </p:sp>
      <p:sp>
        <p:nvSpPr>
          <p:cNvPr id="6" name="Footer Placeholder 5">
            <a:extLst>
              <a:ext uri="{FF2B5EF4-FFF2-40B4-BE49-F238E27FC236}">
                <a16:creationId xmlns:a16="http://schemas.microsoft.com/office/drawing/2014/main" id="{606FBBEE-7DFC-F54E-B11B-6274CCD677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885FA1-FDAB-7B4E-B888-9B29625725A4}"/>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151101776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B5CB-0807-3C47-877A-1D423132F4E1}"/>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684997-D2C6-9040-AAA9-A8D58B10FEA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8AE5CA-E7BC-2947-B21B-A6D1B0F03DD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82E51C-8212-ED48-A750-EEA25EFD7F8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4F0C31-B72E-9C4B-838E-CC5DC99FD80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85ED79-FC84-DD47-B880-D129091710AB}"/>
              </a:ext>
            </a:extLst>
          </p:cNvPr>
          <p:cNvSpPr>
            <a:spLocks noGrp="1"/>
          </p:cNvSpPr>
          <p:nvPr>
            <p:ph type="dt" sz="half" idx="10"/>
          </p:nvPr>
        </p:nvSpPr>
        <p:spPr/>
        <p:txBody>
          <a:bodyPr/>
          <a:lstStyle/>
          <a:p>
            <a:fld id="{6E1EA202-F6F3-6448-A49C-B6DF2FF0176A}" type="datetimeFigureOut">
              <a:rPr lang="en-US" smtClean="0"/>
              <a:t>10/17/19</a:t>
            </a:fld>
            <a:endParaRPr lang="en-US"/>
          </a:p>
        </p:txBody>
      </p:sp>
      <p:sp>
        <p:nvSpPr>
          <p:cNvPr id="8" name="Footer Placeholder 7">
            <a:extLst>
              <a:ext uri="{FF2B5EF4-FFF2-40B4-BE49-F238E27FC236}">
                <a16:creationId xmlns:a16="http://schemas.microsoft.com/office/drawing/2014/main" id="{ADBD6DA5-A8E6-B14D-8A34-C622979516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A2EFFE-2D80-C24F-BC83-AD73AA5D7850}"/>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2661116099"/>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295E-8E1E-594C-9139-1B95CE2588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648483-9702-334A-ADA3-1199618F8A89}"/>
              </a:ext>
            </a:extLst>
          </p:cNvPr>
          <p:cNvSpPr>
            <a:spLocks noGrp="1"/>
          </p:cNvSpPr>
          <p:nvPr>
            <p:ph type="dt" sz="half" idx="10"/>
          </p:nvPr>
        </p:nvSpPr>
        <p:spPr/>
        <p:txBody>
          <a:bodyPr/>
          <a:lstStyle/>
          <a:p>
            <a:fld id="{6E1EA202-F6F3-6448-A49C-B6DF2FF0176A}" type="datetimeFigureOut">
              <a:rPr lang="en-US" smtClean="0"/>
              <a:t>10/17/19</a:t>
            </a:fld>
            <a:endParaRPr lang="en-US"/>
          </a:p>
        </p:txBody>
      </p:sp>
      <p:sp>
        <p:nvSpPr>
          <p:cNvPr id="4" name="Footer Placeholder 3">
            <a:extLst>
              <a:ext uri="{FF2B5EF4-FFF2-40B4-BE49-F238E27FC236}">
                <a16:creationId xmlns:a16="http://schemas.microsoft.com/office/drawing/2014/main" id="{8CE9CED2-AB0A-CE44-BF31-17EF831789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9EDBF7-9FF4-384C-8E9A-65EBFAFD8D05}"/>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161058486"/>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D6C863-004E-BD40-80FD-96A4940D0DB8}"/>
              </a:ext>
            </a:extLst>
          </p:cNvPr>
          <p:cNvSpPr>
            <a:spLocks noGrp="1"/>
          </p:cNvSpPr>
          <p:nvPr>
            <p:ph type="dt" sz="half" idx="10"/>
          </p:nvPr>
        </p:nvSpPr>
        <p:spPr/>
        <p:txBody>
          <a:bodyPr/>
          <a:lstStyle/>
          <a:p>
            <a:fld id="{6E1EA202-F6F3-6448-A49C-B6DF2FF0176A}" type="datetimeFigureOut">
              <a:rPr lang="en-US" smtClean="0"/>
              <a:t>10/17/19</a:t>
            </a:fld>
            <a:endParaRPr lang="en-US"/>
          </a:p>
        </p:txBody>
      </p:sp>
      <p:sp>
        <p:nvSpPr>
          <p:cNvPr id="3" name="Footer Placeholder 2">
            <a:extLst>
              <a:ext uri="{FF2B5EF4-FFF2-40B4-BE49-F238E27FC236}">
                <a16:creationId xmlns:a16="http://schemas.microsoft.com/office/drawing/2014/main" id="{4A516F7A-F0FD-D745-8F34-9970B9A5A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6450F-FC16-5C40-A159-9B80999F8B16}"/>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379115544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D144-9362-AD45-B01C-D5FBC32013D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995396D-F0B2-444C-B5EA-71ED2CD3586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4DC090-95B1-5946-974C-69E8F99897C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D70C19-0633-4A4F-899B-A195803E55A8}"/>
              </a:ext>
            </a:extLst>
          </p:cNvPr>
          <p:cNvSpPr>
            <a:spLocks noGrp="1"/>
          </p:cNvSpPr>
          <p:nvPr>
            <p:ph type="dt" sz="half" idx="10"/>
          </p:nvPr>
        </p:nvSpPr>
        <p:spPr/>
        <p:txBody>
          <a:bodyPr/>
          <a:lstStyle/>
          <a:p>
            <a:fld id="{6E1EA202-F6F3-6448-A49C-B6DF2FF0176A}" type="datetimeFigureOut">
              <a:rPr lang="en-US" smtClean="0"/>
              <a:t>10/17/19</a:t>
            </a:fld>
            <a:endParaRPr lang="en-US"/>
          </a:p>
        </p:txBody>
      </p:sp>
      <p:sp>
        <p:nvSpPr>
          <p:cNvPr id="6" name="Footer Placeholder 5">
            <a:extLst>
              <a:ext uri="{FF2B5EF4-FFF2-40B4-BE49-F238E27FC236}">
                <a16:creationId xmlns:a16="http://schemas.microsoft.com/office/drawing/2014/main" id="{0A6B3AC1-7C03-7B44-85C4-9379D2BE82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302FE-BE5E-5C49-91D2-A51874C08D4C}"/>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93320383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ACB6-639E-1E4D-9481-55A6639A5A5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81CF761-FA77-2A4C-B346-6745653B478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091B254-77BF-6E43-86C1-6B1577C517D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E2668F-E287-0541-AB29-153692F28E08}"/>
              </a:ext>
            </a:extLst>
          </p:cNvPr>
          <p:cNvSpPr>
            <a:spLocks noGrp="1"/>
          </p:cNvSpPr>
          <p:nvPr>
            <p:ph type="dt" sz="half" idx="10"/>
          </p:nvPr>
        </p:nvSpPr>
        <p:spPr/>
        <p:txBody>
          <a:bodyPr/>
          <a:lstStyle/>
          <a:p>
            <a:fld id="{6E1EA202-F6F3-6448-A49C-B6DF2FF0176A}" type="datetimeFigureOut">
              <a:rPr lang="en-US" smtClean="0"/>
              <a:t>10/17/19</a:t>
            </a:fld>
            <a:endParaRPr lang="en-US"/>
          </a:p>
        </p:txBody>
      </p:sp>
      <p:sp>
        <p:nvSpPr>
          <p:cNvPr id="6" name="Footer Placeholder 5">
            <a:extLst>
              <a:ext uri="{FF2B5EF4-FFF2-40B4-BE49-F238E27FC236}">
                <a16:creationId xmlns:a16="http://schemas.microsoft.com/office/drawing/2014/main" id="{44B01255-E20F-5048-A741-953CB008C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653AC0-6D1C-2C43-8DB6-9CE0D98D7D34}"/>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3206435864"/>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43A59F-9A51-C641-8565-19F681629B3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77B6A1-08FB-584C-A0E2-7FB77233BFE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69BA7-E18D-8941-8A57-EE220CB337E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E1EA202-F6F3-6448-A49C-B6DF2FF0176A}" type="datetimeFigureOut">
              <a:rPr lang="en-US" smtClean="0"/>
              <a:t>10/17/19</a:t>
            </a:fld>
            <a:endParaRPr lang="en-US"/>
          </a:p>
        </p:txBody>
      </p:sp>
      <p:sp>
        <p:nvSpPr>
          <p:cNvPr id="5" name="Footer Placeholder 4">
            <a:extLst>
              <a:ext uri="{FF2B5EF4-FFF2-40B4-BE49-F238E27FC236}">
                <a16:creationId xmlns:a16="http://schemas.microsoft.com/office/drawing/2014/main" id="{8AF5883F-9D5E-E941-9F7E-9F19E0AAF0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04442B-5E96-3246-8DC8-67E1FD0E166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56023E7-DEDA-AF4D-9240-DC9C2D60104E}" type="slidenum">
              <a:rPr lang="en-US" smtClean="0"/>
              <a:t>‹#›</a:t>
            </a:fld>
            <a:endParaRPr lang="en-US"/>
          </a:p>
        </p:txBody>
      </p:sp>
    </p:spTree>
    <p:extLst>
      <p:ext uri="{BB962C8B-B14F-4D97-AF65-F5344CB8AC3E}">
        <p14:creationId xmlns:p14="http://schemas.microsoft.com/office/powerpoint/2010/main" val="16598550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650" r:id="rId15"/>
    <p:sldLayoutId id="2147483687" r:id="rId16"/>
    <p:sldLayoutId id="2147483689" r:id="rId17"/>
    <p:sldLayoutId id="2147483693" r:id="rId18"/>
    <p:sldLayoutId id="2147483691" r:id="rId19"/>
    <p:sldLayoutId id="2147483694" r:id="rId20"/>
    <p:sldLayoutId id="2147483658" r:id="rId21"/>
    <p:sldLayoutId id="2147483688" r:id="rId22"/>
    <p:sldLayoutId id="2147483664" r:id="rId23"/>
    <p:sldLayoutId id="2147483669" r:id="rId24"/>
    <p:sldLayoutId id="2147483696" r:id="rId25"/>
    <p:sldLayoutId id="2147483697" r:id="rId26"/>
    <p:sldLayoutId id="2147483698" r:id="rId27"/>
    <p:sldLayoutId id="2147483699" r:id="rId28"/>
    <p:sldLayoutId id="2147483700" r:id="rId29"/>
    <p:sldLayoutId id="2147483701" r:id="rId30"/>
    <p:sldLayoutId id="2147483703" r:id="rId31"/>
    <p:sldLayoutId id="2147483651" r:id="rId32"/>
    <p:sldLayoutId id="2147483653" r:id="rId33"/>
    <p:sldLayoutId id="2147483729" r:id="rId34"/>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1.tiff"/><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ibm.com/patterns/track-the-coffee-supply-chain-on-the-blockchain/"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rantsteinfeld"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0.tiff"/><Relationship Id="rId5" Type="http://schemas.openxmlformats.org/officeDocument/2006/relationships/hyperlink" Target="http://www.grantsteinfeld.com/" TargetMode="External"/><Relationship Id="rId4" Type="http://schemas.openxmlformats.org/officeDocument/2006/relationships/hyperlink" Target="https://linkedin.com/in/grant-steinfel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channel/UC90Kw63c-FzGulDb_w2GFzw"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hyperlink" Target="https://www.youtube.com/user/IvanVankov"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fontAlgn="auto">
              <a:spcAft>
                <a:spcPts val="0"/>
              </a:spcAft>
            </a:pPr>
            <a:r>
              <a:rPr lang="en-US" dirty="0"/>
              <a:t>Hyperledger Fabric</a:t>
            </a:r>
          </a:p>
          <a:p>
            <a:endParaRPr lang="en-US" dirty="0"/>
          </a:p>
        </p:txBody>
      </p:sp>
      <p:sp>
        <p:nvSpPr>
          <p:cNvPr id="3" name="Text Placeholder 2"/>
          <p:cNvSpPr>
            <a:spLocks noGrp="1"/>
          </p:cNvSpPr>
          <p:nvPr>
            <p:ph type="body" sz="quarter" idx="11"/>
          </p:nvPr>
        </p:nvSpPr>
        <p:spPr>
          <a:xfrm>
            <a:off x="235414" y="1400378"/>
            <a:ext cx="3048000" cy="755434"/>
          </a:xfrm>
        </p:spPr>
        <p:txBody>
          <a:bodyPr/>
          <a:lstStyle/>
          <a:p>
            <a:r>
              <a:rPr lang="en-US" dirty="0"/>
              <a:t>Grant Steinfeld</a:t>
            </a:r>
          </a:p>
          <a:p>
            <a:r>
              <a:rPr lang="en-US" dirty="0"/>
              <a:t>IBM Developer Advocate</a:t>
            </a:r>
          </a:p>
          <a:p>
            <a:r>
              <a:rPr lang="en-US" dirty="0"/>
              <a:t>New York City</a:t>
            </a:r>
          </a:p>
        </p:txBody>
      </p:sp>
      <p:sp>
        <p:nvSpPr>
          <p:cNvPr id="4" name="Text Placeholder 3"/>
          <p:cNvSpPr>
            <a:spLocks noGrp="1"/>
          </p:cNvSpPr>
          <p:nvPr>
            <p:ph type="body" sz="quarter" idx="13"/>
          </p:nvPr>
        </p:nvSpPr>
        <p:spPr>
          <a:xfrm>
            <a:off x="125730" y="750463"/>
            <a:ext cx="6097269" cy="461665"/>
          </a:xfrm>
        </p:spPr>
        <p:txBody>
          <a:bodyPr/>
          <a:lstStyle/>
          <a:p>
            <a:r>
              <a:rPr lang="en-US" dirty="0" err="1"/>
              <a:t>HyperLedger</a:t>
            </a:r>
            <a:r>
              <a:rPr lang="en-US" dirty="0"/>
              <a:t> Hands On Workshop</a:t>
            </a:r>
          </a:p>
        </p:txBody>
      </p:sp>
      <p:sp>
        <p:nvSpPr>
          <p:cNvPr id="6" name="Rectangle 8"/>
          <p:cNvSpPr/>
          <p:nvPr/>
        </p:nvSpPr>
        <p:spPr>
          <a:xfrm>
            <a:off x="6084106" y="2916837"/>
            <a:ext cx="2933688" cy="2022565"/>
          </a:xfrm>
          <a:custGeom>
            <a:avLst/>
            <a:gdLst>
              <a:gd name="connsiteX0" fmla="*/ 0 w 2932575"/>
              <a:gd name="connsiteY0" fmla="*/ 0 h 2022564"/>
              <a:gd name="connsiteX1" fmla="*/ 2932575 w 2932575"/>
              <a:gd name="connsiteY1" fmla="*/ 0 h 2022564"/>
              <a:gd name="connsiteX2" fmla="*/ 2932575 w 2932575"/>
              <a:gd name="connsiteY2" fmla="*/ 2022564 h 2022564"/>
              <a:gd name="connsiteX3" fmla="*/ 0 w 2932575"/>
              <a:gd name="connsiteY3" fmla="*/ 2022564 h 2022564"/>
              <a:gd name="connsiteX4" fmla="*/ 0 w 2932575"/>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0 w 2944150"/>
              <a:gd name="connsiteY3" fmla="*/ 2022564 h 2022564"/>
              <a:gd name="connsiteX4" fmla="*/ 0 w 2944150"/>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2631633 w 2944150"/>
              <a:gd name="connsiteY3" fmla="*/ 1721622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2191795 w 2944150"/>
              <a:gd name="connsiteY4" fmla="*/ 1744772 h 2022564"/>
              <a:gd name="connsiteX5" fmla="*/ 0 w 2944150"/>
              <a:gd name="connsiteY5" fmla="*/ 2022564 h 2022564"/>
              <a:gd name="connsiteX6" fmla="*/ 0 w 2944150"/>
              <a:gd name="connsiteY6" fmla="*/ 0 h 2022564"/>
              <a:gd name="connsiteX0" fmla="*/ 0 w 2944150"/>
              <a:gd name="connsiteY0" fmla="*/ 0 h 2022565"/>
              <a:gd name="connsiteX1" fmla="*/ 2932575 w 2944150"/>
              <a:gd name="connsiteY1" fmla="*/ 0 h 2022565"/>
              <a:gd name="connsiteX2" fmla="*/ 2944150 w 2944150"/>
              <a:gd name="connsiteY2" fmla="*/ 1686898 h 2022565"/>
              <a:gd name="connsiteX3" fmla="*/ 2458013 w 2944150"/>
              <a:gd name="connsiteY3" fmla="*/ 1698473 h 2022565"/>
              <a:gd name="connsiteX4" fmla="*/ 2469587 w 2944150"/>
              <a:gd name="connsiteY4" fmla="*/ 2022565 h 2022565"/>
              <a:gd name="connsiteX5" fmla="*/ 0 w 2944150"/>
              <a:gd name="connsiteY5" fmla="*/ 2022564 h 2022565"/>
              <a:gd name="connsiteX6" fmla="*/ 0 w 2944150"/>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58013 w 2955724"/>
              <a:gd name="connsiteY3" fmla="*/ 169847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92737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33197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67920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33688"/>
              <a:gd name="connsiteY0" fmla="*/ 0 h 2022565"/>
              <a:gd name="connsiteX1" fmla="*/ 2932575 w 2933688"/>
              <a:gd name="connsiteY1" fmla="*/ 0 h 2022565"/>
              <a:gd name="connsiteX2" fmla="*/ 2932574 w 2933688"/>
              <a:gd name="connsiteY2" fmla="*/ 1779495 h 2022565"/>
              <a:gd name="connsiteX3" fmla="*/ 2469588 w 2933688"/>
              <a:gd name="connsiteY3" fmla="*/ 1779497 h 2022565"/>
              <a:gd name="connsiteX4" fmla="*/ 2469587 w 2933688"/>
              <a:gd name="connsiteY4" fmla="*/ 2022565 h 2022565"/>
              <a:gd name="connsiteX5" fmla="*/ 0 w 2933688"/>
              <a:gd name="connsiteY5" fmla="*/ 2022564 h 2022565"/>
              <a:gd name="connsiteX6" fmla="*/ 0 w 2933688"/>
              <a:gd name="connsiteY6" fmla="*/ 0 h 202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3688" h="2022565">
                <a:moveTo>
                  <a:pt x="0" y="0"/>
                </a:moveTo>
                <a:lnTo>
                  <a:pt x="2932575" y="0"/>
                </a:lnTo>
                <a:cubicBezTo>
                  <a:pt x="2936433" y="562299"/>
                  <a:pt x="2928716" y="1217196"/>
                  <a:pt x="2932574" y="1779495"/>
                </a:cubicBezTo>
                <a:lnTo>
                  <a:pt x="2469588" y="1779497"/>
                </a:lnTo>
                <a:cubicBezTo>
                  <a:pt x="2469588" y="1879811"/>
                  <a:pt x="2469587" y="1922251"/>
                  <a:pt x="2469587" y="2022565"/>
                </a:cubicBezTo>
                <a:lnTo>
                  <a:pt x="0" y="2022564"/>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600" b="0" dirty="0">
              <a:solidFill>
                <a:prstClr val="white"/>
              </a:solidFill>
              <a:ea typeface="Arial" charset="0"/>
              <a:cs typeface="Arial" charset="0"/>
            </a:endParaRPr>
          </a:p>
        </p:txBody>
      </p:sp>
      <p:sp>
        <p:nvSpPr>
          <p:cNvPr id="22" name="TextBox 21"/>
          <p:cNvSpPr txBox="1"/>
          <p:nvPr/>
        </p:nvSpPr>
        <p:spPr>
          <a:xfrm>
            <a:off x="69573" y="4543809"/>
            <a:ext cx="1098378" cy="21544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457200" fontAlgn="auto">
              <a:spcBef>
                <a:spcPts val="0"/>
              </a:spcBef>
              <a:spcAft>
                <a:spcPts val="0"/>
              </a:spcAft>
              <a:defRPr/>
            </a:pPr>
            <a:r>
              <a:rPr lang="en-US" sz="800" b="0" kern="0" dirty="0">
                <a:solidFill>
                  <a:prstClr val="white"/>
                </a:solidFill>
                <a:latin typeface="Arial" charset="0"/>
                <a:ea typeface="Arial" charset="0"/>
                <a:cs typeface="Arial" charset="0"/>
              </a:rPr>
              <a:t>v2.0.0 March  2019</a:t>
            </a:r>
          </a:p>
        </p:txBody>
      </p:sp>
      <p:grpSp>
        <p:nvGrpSpPr>
          <p:cNvPr id="23" name="Group 22"/>
          <p:cNvGrpSpPr/>
          <p:nvPr/>
        </p:nvGrpSpPr>
        <p:grpSpPr>
          <a:xfrm>
            <a:off x="6179134" y="3038122"/>
            <a:ext cx="2752709" cy="1610778"/>
            <a:chOff x="214526" y="2608120"/>
            <a:chExt cx="2752709" cy="1610778"/>
          </a:xfrm>
        </p:grpSpPr>
        <p:pic>
          <p:nvPicPr>
            <p:cNvPr id="24" name="Picture 23"/>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a:ext>
              </a:extLst>
            </a:blip>
            <a:stretch>
              <a:fillRect/>
            </a:stretch>
          </p:blipFill>
          <p:spPr>
            <a:xfrm>
              <a:off x="390967" y="3164921"/>
              <a:ext cx="258892" cy="221537"/>
            </a:xfrm>
            <a:prstGeom prst="rect">
              <a:avLst/>
            </a:prstGeom>
          </p:spPr>
        </p:pic>
        <p:sp>
          <p:nvSpPr>
            <p:cNvPr id="25" name="TextBox 24"/>
            <p:cNvSpPr txBox="1"/>
            <p:nvPr/>
          </p:nvSpPr>
          <p:spPr>
            <a:xfrm>
              <a:off x="214526" y="2608120"/>
              <a:ext cx="1904689" cy="261610"/>
            </a:xfrm>
            <a:prstGeom prst="rect">
              <a:avLst/>
            </a:prstGeom>
            <a:noFill/>
          </p:spPr>
          <p:txBody>
            <a:bodyPr wrap="none" rtlCol="0">
              <a:spAutoFit/>
            </a:bodyPr>
            <a:lstStyle/>
            <a:p>
              <a:pPr marR="0" lvl="0" indent="0">
                <a:lnSpc>
                  <a:spcPct val="100000"/>
                </a:lnSpc>
                <a:buClrTx/>
                <a:buSzTx/>
                <a:buFontTx/>
                <a:buNone/>
                <a:tabLst/>
                <a:defRPr/>
              </a:pPr>
              <a:r>
                <a:rPr lang="en-US" sz="1100" kern="0" dirty="0">
                  <a:solidFill>
                    <a:schemeClr val="tx1">
                      <a:lumMod val="50000"/>
                      <a:lumOff val="50000"/>
                    </a:schemeClr>
                  </a:solidFill>
                  <a:latin typeface="Arial" charset="0"/>
                  <a:ea typeface="Arial" charset="0"/>
                  <a:cs typeface="Arial" charset="0"/>
                </a:rPr>
                <a:t>Blockchain Explored Series</a:t>
              </a:r>
            </a:p>
          </p:txBody>
        </p:sp>
        <p:sp>
          <p:nvSpPr>
            <p:cNvPr id="26" name="TextBox 35"/>
            <p:cNvSpPr txBox="1"/>
            <p:nvPr/>
          </p:nvSpPr>
          <p:spPr>
            <a:xfrm>
              <a:off x="650575" y="2872254"/>
              <a:ext cx="2316660"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100" b="0" kern="0" dirty="0">
                  <a:solidFill>
                    <a:schemeClr val="tx1">
                      <a:lumMod val="50000"/>
                      <a:lumOff val="50000"/>
                    </a:schemeClr>
                  </a:solidFill>
                  <a:latin typeface="Arial" charset="0"/>
                  <a:ea typeface="Arial" charset="0"/>
                  <a:cs typeface="Arial" charset="0"/>
                </a:rPr>
                <a:t>IBM Blockchain Platform Explored</a:t>
              </a:r>
            </a:p>
          </p:txBody>
        </p:sp>
        <p:sp>
          <p:nvSpPr>
            <p:cNvPr id="27" name="TextBox 34"/>
            <p:cNvSpPr txBox="1"/>
            <p:nvPr/>
          </p:nvSpPr>
          <p:spPr>
            <a:xfrm>
              <a:off x="650575" y="3434068"/>
              <a:ext cx="1173719"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100" b="0" kern="0" dirty="0">
                  <a:solidFill>
                    <a:schemeClr val="tx1">
                      <a:lumMod val="50000"/>
                      <a:lumOff val="50000"/>
                    </a:schemeClr>
                  </a:solidFill>
                  <a:latin typeface="Arial" charset="0"/>
                  <a:ea typeface="Arial" charset="0"/>
                  <a:cs typeface="Arial" charset="0"/>
                </a:rPr>
                <a:t>Fabric Explored</a:t>
              </a:r>
            </a:p>
          </p:txBody>
        </p:sp>
        <p:sp>
          <p:nvSpPr>
            <p:cNvPr id="28" name="TextBox 34"/>
            <p:cNvSpPr txBox="1"/>
            <p:nvPr/>
          </p:nvSpPr>
          <p:spPr>
            <a:xfrm>
              <a:off x="650575" y="3695678"/>
              <a:ext cx="1800493"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100" b="0" kern="0" dirty="0">
                  <a:solidFill>
                    <a:schemeClr val="tx1">
                      <a:lumMod val="50000"/>
                      <a:lumOff val="50000"/>
                    </a:schemeClr>
                  </a:solidFill>
                  <a:latin typeface="Arial" charset="0"/>
                  <a:ea typeface="Arial" charset="0"/>
                  <a:cs typeface="Arial" charset="0"/>
                </a:rPr>
                <a:t>VS Code Extension demo</a:t>
              </a:r>
            </a:p>
          </p:txBody>
        </p:sp>
        <p:sp>
          <p:nvSpPr>
            <p:cNvPr id="29" name="TextBox 28"/>
            <p:cNvSpPr txBox="1"/>
            <p:nvPr/>
          </p:nvSpPr>
          <p:spPr>
            <a:xfrm>
              <a:off x="650575" y="3957288"/>
              <a:ext cx="184731"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endParaRPr lang="en-US" sz="1100" b="0" kern="0" dirty="0">
                <a:solidFill>
                  <a:schemeClr val="tx1">
                    <a:lumMod val="50000"/>
                    <a:lumOff val="50000"/>
                  </a:schemeClr>
                </a:solidFill>
                <a:latin typeface="Arial" charset="0"/>
                <a:ea typeface="Arial" charset="0"/>
                <a:cs typeface="Arial" charset="0"/>
              </a:endParaRPr>
            </a:p>
          </p:txBody>
        </p:sp>
        <p:sp>
          <p:nvSpPr>
            <p:cNvPr id="30" name="TextBox 34"/>
            <p:cNvSpPr txBox="1"/>
            <p:nvPr/>
          </p:nvSpPr>
          <p:spPr>
            <a:xfrm>
              <a:off x="650575" y="3157573"/>
              <a:ext cx="1736373"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100" kern="0" dirty="0">
                  <a:solidFill>
                    <a:srgbClr val="FF0000"/>
                  </a:solidFill>
                  <a:latin typeface="Arial" charset="0"/>
                  <a:ea typeface="Arial" charset="0"/>
                  <a:cs typeface="Arial" charset="0"/>
                </a:rPr>
                <a:t>Architectures Explored</a:t>
              </a:r>
            </a:p>
          </p:txBody>
        </p:sp>
        <p:pic>
          <p:nvPicPr>
            <p:cNvPr id="31" name="Picture 3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967" y="2877078"/>
              <a:ext cx="268848" cy="268848"/>
            </a:xfrm>
            <a:prstGeom prst="rect">
              <a:avLst/>
            </a:prstGeom>
          </p:spPr>
        </p:pic>
        <p:pic>
          <p:nvPicPr>
            <p:cNvPr id="34" name="Picture 33"/>
            <p:cNvPicPr>
              <a:picLocks noChangeAspect="1"/>
            </p:cNvPicPr>
            <p:nvPr/>
          </p:nvPicPr>
          <p:blipFill>
            <a:blip r:embed="rId5">
              <a:duotone>
                <a:prstClr val="black"/>
                <a:schemeClr val="accent1">
                  <a:tint val="45000"/>
                  <a:satMod val="400000"/>
                </a:schemeClr>
              </a:duotone>
            </a:blip>
            <a:stretch>
              <a:fillRect/>
            </a:stretch>
          </p:blipFill>
          <p:spPr>
            <a:xfrm>
              <a:off x="400097" y="3441476"/>
              <a:ext cx="219023" cy="219023"/>
            </a:xfrm>
            <a:prstGeom prst="rect">
              <a:avLst/>
            </a:prstGeom>
          </p:spPr>
        </p:pic>
      </p:grpSp>
      <p:pic>
        <p:nvPicPr>
          <p:cNvPr id="5" name="Picture 4">
            <a:extLst>
              <a:ext uri="{FF2B5EF4-FFF2-40B4-BE49-F238E27FC236}">
                <a16:creationId xmlns:a16="http://schemas.microsoft.com/office/drawing/2014/main" id="{ABF97314-BAFC-AB40-9D07-9273CF12FAD5}"/>
              </a:ext>
            </a:extLst>
          </p:cNvPr>
          <p:cNvPicPr>
            <a:picLocks noChangeAspect="1"/>
          </p:cNvPicPr>
          <p:nvPr/>
        </p:nvPicPr>
        <p:blipFill>
          <a:blip r:embed="rId6"/>
          <a:stretch>
            <a:fillRect/>
          </a:stretch>
        </p:blipFill>
        <p:spPr>
          <a:xfrm>
            <a:off x="6365464" y="4194601"/>
            <a:ext cx="127000" cy="127000"/>
          </a:xfrm>
          <a:prstGeom prst="rect">
            <a:avLst/>
          </a:prstGeom>
        </p:spPr>
      </p:pic>
      <p:pic>
        <p:nvPicPr>
          <p:cNvPr id="8" name="Picture 7">
            <a:extLst>
              <a:ext uri="{FF2B5EF4-FFF2-40B4-BE49-F238E27FC236}">
                <a16:creationId xmlns:a16="http://schemas.microsoft.com/office/drawing/2014/main" id="{98836056-E481-9F43-9F3E-E70F0CDC3616}"/>
              </a:ext>
            </a:extLst>
          </p:cNvPr>
          <p:cNvPicPr>
            <a:picLocks noChangeAspect="1"/>
          </p:cNvPicPr>
          <p:nvPr/>
        </p:nvPicPr>
        <p:blipFill>
          <a:blip r:embed="rId7"/>
          <a:stretch>
            <a:fillRect/>
          </a:stretch>
        </p:blipFill>
        <p:spPr>
          <a:xfrm>
            <a:off x="6543751" y="4186635"/>
            <a:ext cx="139700" cy="139700"/>
          </a:xfrm>
          <a:prstGeom prst="rect">
            <a:avLst/>
          </a:prstGeom>
        </p:spPr>
      </p:pic>
      <p:sp>
        <p:nvSpPr>
          <p:cNvPr id="7" name="TextBox 6">
            <a:extLst>
              <a:ext uri="{FF2B5EF4-FFF2-40B4-BE49-F238E27FC236}">
                <a16:creationId xmlns:a16="http://schemas.microsoft.com/office/drawing/2014/main" id="{CF7B7639-C7FE-8A4B-99EE-80FE413073E5}"/>
              </a:ext>
            </a:extLst>
          </p:cNvPr>
          <p:cNvSpPr txBox="1"/>
          <p:nvPr/>
        </p:nvSpPr>
        <p:spPr>
          <a:xfrm>
            <a:off x="1717386" y="2749646"/>
            <a:ext cx="3409297" cy="1200329"/>
          </a:xfrm>
          <a:prstGeom prst="rect">
            <a:avLst/>
          </a:prstGeom>
          <a:noFill/>
        </p:spPr>
        <p:txBody>
          <a:bodyPr wrap="square" rtlCol="0">
            <a:spAutoFit/>
          </a:bodyPr>
          <a:lstStyle/>
          <a:p>
            <a:r>
              <a:rPr lang="en-US" sz="2400" dirty="0">
                <a:solidFill>
                  <a:schemeClr val="bg1"/>
                </a:solidFill>
              </a:rPr>
              <a:t>Presentation slides and more info at </a:t>
            </a:r>
          </a:p>
          <a:p>
            <a:r>
              <a:rPr lang="en-US" sz="2400" u="sng" dirty="0">
                <a:solidFill>
                  <a:schemeClr val="accent5">
                    <a:lumMod val="75000"/>
                  </a:schemeClr>
                </a:solidFill>
              </a:rPr>
              <a:t>https://</a:t>
            </a:r>
            <a:r>
              <a:rPr lang="en-US" sz="2400" u="sng" dirty="0" err="1">
                <a:solidFill>
                  <a:schemeClr val="accent5">
                    <a:lumMod val="75000"/>
                  </a:schemeClr>
                </a:solidFill>
              </a:rPr>
              <a:t>bit.ly</a:t>
            </a:r>
            <a:r>
              <a:rPr lang="en-US" sz="2400" u="sng" dirty="0">
                <a:solidFill>
                  <a:schemeClr val="accent5">
                    <a:lumMod val="75000"/>
                  </a:schemeClr>
                </a:solidFill>
              </a:rPr>
              <a:t>/2J7DAN2</a:t>
            </a:r>
          </a:p>
        </p:txBody>
      </p:sp>
      <p:sp>
        <p:nvSpPr>
          <p:cNvPr id="9" name="AutoShape 2" descr="https://grantsteinfeld.com/images/Octocat.png">
            <a:extLst>
              <a:ext uri="{FF2B5EF4-FFF2-40B4-BE49-F238E27FC236}">
                <a16:creationId xmlns:a16="http://schemas.microsoft.com/office/drawing/2014/main" id="{3BC0BC08-D4C9-C046-BEA5-04F8D810B05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90B5A109-EE9C-C44A-A8C5-825AFF7C5623}"/>
              </a:ext>
            </a:extLst>
          </p:cNvPr>
          <p:cNvPicPr>
            <a:picLocks noChangeAspect="1"/>
          </p:cNvPicPr>
          <p:nvPr/>
        </p:nvPicPr>
        <p:blipFill>
          <a:blip r:embed="rId8"/>
          <a:stretch>
            <a:fillRect/>
          </a:stretch>
        </p:blipFill>
        <p:spPr>
          <a:xfrm>
            <a:off x="833084" y="2841307"/>
            <a:ext cx="752016" cy="755434"/>
          </a:xfrm>
          <a:prstGeom prst="rect">
            <a:avLst/>
          </a:prstGeom>
        </p:spPr>
      </p:pic>
    </p:spTree>
    <p:extLst>
      <p:ext uri="{BB962C8B-B14F-4D97-AF65-F5344CB8AC3E}">
        <p14:creationId xmlns:p14="http://schemas.microsoft.com/office/powerpoint/2010/main" val="68915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29000"/>
          </a:schemeClr>
        </a:solidFill>
        <a:effectLst/>
      </p:bgPr>
    </p:bg>
    <p:spTree>
      <p:nvGrpSpPr>
        <p:cNvPr id="1" name=""/>
        <p:cNvGrpSpPr/>
        <p:nvPr/>
      </p:nvGrpSpPr>
      <p:grpSpPr>
        <a:xfrm>
          <a:off x="0" y="0"/>
          <a:ext cx="0" cy="0"/>
          <a:chOff x="0" y="0"/>
          <a:chExt cx="0" cy="0"/>
        </a:xfrm>
      </p:grpSpPr>
      <p:sp>
        <p:nvSpPr>
          <p:cNvPr id="234" name="Text Placeholder 1"/>
          <p:cNvSpPr>
            <a:spLocks noGrp="1"/>
          </p:cNvSpPr>
          <p:nvPr>
            <p:ph type="body" sz="quarter" idx="13"/>
          </p:nvPr>
        </p:nvSpPr>
        <p:spPr>
          <a:xfrm>
            <a:off x="125730" y="144465"/>
            <a:ext cx="7768590" cy="708660"/>
          </a:xfrm>
        </p:spPr>
        <p:txBody>
          <a:bodyPr>
            <a:normAutofit/>
          </a:bodyPr>
          <a:lstStyle/>
          <a:p>
            <a:r>
              <a:rPr lang="en-US" b="1" dirty="0"/>
              <a:t> Fabric – 4 key elements</a:t>
            </a:r>
          </a:p>
          <a:p>
            <a:endParaRPr lang="en-US" b="1" dirty="0"/>
          </a:p>
        </p:txBody>
      </p:sp>
      <p:sp>
        <p:nvSpPr>
          <p:cNvPr id="2" name="Rectangle 1">
            <a:extLst>
              <a:ext uri="{FF2B5EF4-FFF2-40B4-BE49-F238E27FC236}">
                <a16:creationId xmlns:a16="http://schemas.microsoft.com/office/drawing/2014/main" id="{8FBC5850-0910-8548-BD26-1510BD4CCB97}"/>
              </a:ext>
            </a:extLst>
          </p:cNvPr>
          <p:cNvSpPr/>
          <p:nvPr/>
        </p:nvSpPr>
        <p:spPr>
          <a:xfrm>
            <a:off x="1240077" y="1290181"/>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Certificate Authority</a:t>
            </a:r>
          </a:p>
        </p:txBody>
      </p:sp>
      <p:sp>
        <p:nvSpPr>
          <p:cNvPr id="4" name="Rectangle 3">
            <a:extLst>
              <a:ext uri="{FF2B5EF4-FFF2-40B4-BE49-F238E27FC236}">
                <a16:creationId xmlns:a16="http://schemas.microsoft.com/office/drawing/2014/main" id="{76B45828-E704-6543-8639-CE89E8E99049}"/>
              </a:ext>
            </a:extLst>
          </p:cNvPr>
          <p:cNvSpPr/>
          <p:nvPr/>
        </p:nvSpPr>
        <p:spPr>
          <a:xfrm>
            <a:off x="4511458" y="1290181"/>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Peer</a:t>
            </a:r>
          </a:p>
        </p:txBody>
      </p:sp>
    </p:spTree>
    <p:extLst>
      <p:ext uri="{BB962C8B-B14F-4D97-AF65-F5344CB8AC3E}">
        <p14:creationId xmlns:p14="http://schemas.microsoft.com/office/powerpoint/2010/main" val="96021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29000"/>
          </a:schemeClr>
        </a:solidFill>
        <a:effectLst/>
      </p:bgPr>
    </p:bg>
    <p:spTree>
      <p:nvGrpSpPr>
        <p:cNvPr id="1" name=""/>
        <p:cNvGrpSpPr/>
        <p:nvPr/>
      </p:nvGrpSpPr>
      <p:grpSpPr>
        <a:xfrm>
          <a:off x="0" y="0"/>
          <a:ext cx="0" cy="0"/>
          <a:chOff x="0" y="0"/>
          <a:chExt cx="0" cy="0"/>
        </a:xfrm>
      </p:grpSpPr>
      <p:sp>
        <p:nvSpPr>
          <p:cNvPr id="234" name="Text Placeholder 1"/>
          <p:cNvSpPr>
            <a:spLocks noGrp="1"/>
          </p:cNvSpPr>
          <p:nvPr>
            <p:ph type="body" sz="quarter" idx="13"/>
          </p:nvPr>
        </p:nvSpPr>
        <p:spPr>
          <a:xfrm>
            <a:off x="125730" y="144465"/>
            <a:ext cx="7768590" cy="708660"/>
          </a:xfrm>
        </p:spPr>
        <p:txBody>
          <a:bodyPr>
            <a:normAutofit/>
          </a:bodyPr>
          <a:lstStyle/>
          <a:p>
            <a:r>
              <a:rPr lang="en-US" b="1" dirty="0"/>
              <a:t> Fabric – 4 key elements</a:t>
            </a:r>
          </a:p>
          <a:p>
            <a:endParaRPr lang="en-US" b="1" dirty="0"/>
          </a:p>
        </p:txBody>
      </p:sp>
      <p:sp>
        <p:nvSpPr>
          <p:cNvPr id="2" name="Rectangle 1">
            <a:extLst>
              <a:ext uri="{FF2B5EF4-FFF2-40B4-BE49-F238E27FC236}">
                <a16:creationId xmlns:a16="http://schemas.microsoft.com/office/drawing/2014/main" id="{8FBC5850-0910-8548-BD26-1510BD4CCB97}"/>
              </a:ext>
            </a:extLst>
          </p:cNvPr>
          <p:cNvSpPr/>
          <p:nvPr/>
        </p:nvSpPr>
        <p:spPr>
          <a:xfrm>
            <a:off x="1240077" y="1290181"/>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Certificate Authority</a:t>
            </a:r>
          </a:p>
        </p:txBody>
      </p:sp>
      <p:sp>
        <p:nvSpPr>
          <p:cNvPr id="4" name="Rectangle 3">
            <a:extLst>
              <a:ext uri="{FF2B5EF4-FFF2-40B4-BE49-F238E27FC236}">
                <a16:creationId xmlns:a16="http://schemas.microsoft.com/office/drawing/2014/main" id="{76B45828-E704-6543-8639-CE89E8E99049}"/>
              </a:ext>
            </a:extLst>
          </p:cNvPr>
          <p:cNvSpPr/>
          <p:nvPr/>
        </p:nvSpPr>
        <p:spPr>
          <a:xfrm>
            <a:off x="4511458" y="1290181"/>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Peer</a:t>
            </a:r>
          </a:p>
        </p:txBody>
      </p:sp>
      <p:sp>
        <p:nvSpPr>
          <p:cNvPr id="5" name="Rectangle 4">
            <a:extLst>
              <a:ext uri="{FF2B5EF4-FFF2-40B4-BE49-F238E27FC236}">
                <a16:creationId xmlns:a16="http://schemas.microsoft.com/office/drawing/2014/main" id="{1DBE0890-4414-764C-81C4-910E2D156F9D}"/>
              </a:ext>
            </a:extLst>
          </p:cNvPr>
          <p:cNvSpPr/>
          <p:nvPr/>
        </p:nvSpPr>
        <p:spPr>
          <a:xfrm>
            <a:off x="2835058" y="2977020"/>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Ordering Service</a:t>
            </a:r>
          </a:p>
        </p:txBody>
      </p:sp>
    </p:spTree>
    <p:extLst>
      <p:ext uri="{BB962C8B-B14F-4D97-AF65-F5344CB8AC3E}">
        <p14:creationId xmlns:p14="http://schemas.microsoft.com/office/powerpoint/2010/main" val="3674387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4E7CC6-1B0E-E041-A38F-119A9C23AD63}"/>
              </a:ext>
            </a:extLst>
          </p:cNvPr>
          <p:cNvSpPr>
            <a:spLocks noGrp="1"/>
          </p:cNvSpPr>
          <p:nvPr>
            <p:ph type="body" sz="quarter" idx="13"/>
          </p:nvPr>
        </p:nvSpPr>
        <p:spPr/>
        <p:txBody>
          <a:bodyPr/>
          <a:lstStyle/>
          <a:p>
            <a:r>
              <a:rPr lang="en-US" b="1" dirty="0"/>
              <a:t>Fabric – 4 key elements</a:t>
            </a:r>
          </a:p>
        </p:txBody>
      </p:sp>
      <p:sp>
        <p:nvSpPr>
          <p:cNvPr id="4" name="Rectangle 3">
            <a:extLst>
              <a:ext uri="{FF2B5EF4-FFF2-40B4-BE49-F238E27FC236}">
                <a16:creationId xmlns:a16="http://schemas.microsoft.com/office/drawing/2014/main" id="{D309CBD8-5F92-3A40-B8E5-DD2CDC672726}"/>
              </a:ext>
            </a:extLst>
          </p:cNvPr>
          <p:cNvSpPr/>
          <p:nvPr/>
        </p:nvSpPr>
        <p:spPr>
          <a:xfrm>
            <a:off x="1981385" y="1465448"/>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Farm - Peer</a:t>
            </a:r>
          </a:p>
        </p:txBody>
      </p:sp>
      <p:sp>
        <p:nvSpPr>
          <p:cNvPr id="5" name="Rectangle 4">
            <a:extLst>
              <a:ext uri="{FF2B5EF4-FFF2-40B4-BE49-F238E27FC236}">
                <a16:creationId xmlns:a16="http://schemas.microsoft.com/office/drawing/2014/main" id="{27B4F8CA-956E-CC47-B74F-271A9A676299}"/>
              </a:ext>
            </a:extLst>
          </p:cNvPr>
          <p:cNvSpPr/>
          <p:nvPr/>
        </p:nvSpPr>
        <p:spPr>
          <a:xfrm>
            <a:off x="5138246" y="1436697"/>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Shipper -Peer</a:t>
            </a:r>
          </a:p>
        </p:txBody>
      </p:sp>
      <p:sp>
        <p:nvSpPr>
          <p:cNvPr id="6" name="Rectangle 5">
            <a:extLst>
              <a:ext uri="{FF2B5EF4-FFF2-40B4-BE49-F238E27FC236}">
                <a16:creationId xmlns:a16="http://schemas.microsoft.com/office/drawing/2014/main" id="{3FAA731C-3CA1-5F46-97D9-F9DED54CAC2B}"/>
              </a:ext>
            </a:extLst>
          </p:cNvPr>
          <p:cNvSpPr/>
          <p:nvPr/>
        </p:nvSpPr>
        <p:spPr>
          <a:xfrm>
            <a:off x="2703674" y="3206120"/>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Buyer -Peer</a:t>
            </a:r>
          </a:p>
        </p:txBody>
      </p:sp>
      <p:sp>
        <p:nvSpPr>
          <p:cNvPr id="7" name="Rectangle 6">
            <a:extLst>
              <a:ext uri="{FF2B5EF4-FFF2-40B4-BE49-F238E27FC236}">
                <a16:creationId xmlns:a16="http://schemas.microsoft.com/office/drawing/2014/main" id="{15144ADE-EF27-314F-BB44-5BE212595C12}"/>
              </a:ext>
            </a:extLst>
          </p:cNvPr>
          <p:cNvSpPr/>
          <p:nvPr/>
        </p:nvSpPr>
        <p:spPr>
          <a:xfrm>
            <a:off x="2908205" y="2285903"/>
            <a:ext cx="55001" cy="9202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B9DB43-5527-8048-8619-D239BB4FFDAB}"/>
              </a:ext>
            </a:extLst>
          </p:cNvPr>
          <p:cNvSpPr/>
          <p:nvPr/>
        </p:nvSpPr>
        <p:spPr>
          <a:xfrm>
            <a:off x="5849311" y="2257152"/>
            <a:ext cx="55001" cy="13029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8019EA-91EA-BC45-BF74-85609DC209F8}"/>
              </a:ext>
            </a:extLst>
          </p:cNvPr>
          <p:cNvSpPr/>
          <p:nvPr/>
        </p:nvSpPr>
        <p:spPr>
          <a:xfrm rot="5400000">
            <a:off x="5225339" y="2937375"/>
            <a:ext cx="55001" cy="13029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D78D54-68D3-FE4D-8013-79EA62C16F5C}"/>
              </a:ext>
            </a:extLst>
          </p:cNvPr>
          <p:cNvSpPr/>
          <p:nvPr/>
        </p:nvSpPr>
        <p:spPr>
          <a:xfrm rot="5400000">
            <a:off x="4481162" y="1195451"/>
            <a:ext cx="55001" cy="13029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D9BF8D-412F-DC40-BDE0-5B814418C39C}"/>
              </a:ext>
            </a:extLst>
          </p:cNvPr>
          <p:cNvSpPr txBox="1"/>
          <p:nvPr/>
        </p:nvSpPr>
        <p:spPr>
          <a:xfrm>
            <a:off x="233055" y="866276"/>
            <a:ext cx="1199367" cy="369332"/>
          </a:xfrm>
          <a:prstGeom prst="rect">
            <a:avLst/>
          </a:prstGeom>
          <a:noFill/>
        </p:spPr>
        <p:txBody>
          <a:bodyPr wrap="none" rtlCol="0">
            <a:spAutoFit/>
          </a:bodyPr>
          <a:lstStyle/>
          <a:p>
            <a:r>
              <a:rPr lang="en-US" dirty="0"/>
              <a:t>CHANNELS</a:t>
            </a:r>
          </a:p>
        </p:txBody>
      </p:sp>
      <p:sp>
        <p:nvSpPr>
          <p:cNvPr id="12" name="Rectangle 11">
            <a:extLst>
              <a:ext uri="{FF2B5EF4-FFF2-40B4-BE49-F238E27FC236}">
                <a16:creationId xmlns:a16="http://schemas.microsoft.com/office/drawing/2014/main" id="{FA7C741C-4F9A-0445-8ACC-C15EC1B799CF}"/>
              </a:ext>
            </a:extLst>
          </p:cNvPr>
          <p:cNvSpPr/>
          <p:nvPr/>
        </p:nvSpPr>
        <p:spPr>
          <a:xfrm rot="5400000">
            <a:off x="1623295" y="712009"/>
            <a:ext cx="80394" cy="5105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89A186-7EF4-0145-8D6E-0A6715833AB3}"/>
              </a:ext>
            </a:extLst>
          </p:cNvPr>
          <p:cNvSpPr/>
          <p:nvPr/>
        </p:nvSpPr>
        <p:spPr>
          <a:xfrm rot="5400000">
            <a:off x="1623293" y="900875"/>
            <a:ext cx="80395" cy="5105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4F2DAC-91F5-AE46-8088-99539B3F864A}"/>
              </a:ext>
            </a:extLst>
          </p:cNvPr>
          <p:cNvSpPr/>
          <p:nvPr/>
        </p:nvSpPr>
        <p:spPr>
          <a:xfrm>
            <a:off x="3451521" y="2285902"/>
            <a:ext cx="45719" cy="9202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50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7" name="Title 1"/>
          <p:cNvSpPr>
            <a:spLocks noGrp="1"/>
          </p:cNvSpPr>
          <p:nvPr>
            <p:ph type="title"/>
          </p:nvPr>
        </p:nvSpPr>
        <p:spPr>
          <a:xfrm>
            <a:off x="540327" y="419703"/>
            <a:ext cx="5154262" cy="384721"/>
          </a:xfrm>
        </p:spPr>
        <p:txBody>
          <a:bodyPr>
            <a:noAutofit/>
          </a:bodyPr>
          <a:lstStyle/>
          <a:p>
            <a:r>
              <a:rPr lang="en-US" dirty="0"/>
              <a:t>Blockchain Technical Concepts</a:t>
            </a:r>
          </a:p>
        </p:txBody>
      </p:sp>
      <p:grpSp>
        <p:nvGrpSpPr>
          <p:cNvPr id="24" name="Group 23"/>
          <p:cNvGrpSpPr/>
          <p:nvPr/>
        </p:nvGrpSpPr>
        <p:grpSpPr>
          <a:xfrm>
            <a:off x="6927287" y="47224"/>
            <a:ext cx="2175638" cy="307841"/>
            <a:chOff x="9272464" y="6207246"/>
            <a:chExt cx="2900851" cy="410454"/>
          </a:xfrm>
        </p:grpSpPr>
        <p:sp>
          <p:nvSpPr>
            <p:cNvPr id="21" name="Right Arrow 20"/>
            <p:cNvSpPr/>
            <p:nvPr/>
          </p:nvSpPr>
          <p:spPr>
            <a:xfrm>
              <a:off x="9465910" y="6207246"/>
              <a:ext cx="507546" cy="410454"/>
            </a:xfrm>
            <a:prstGeom prst="rightArrow">
              <a:avLst/>
            </a:prstGeom>
            <a:solidFill>
              <a:schemeClr val="bg2">
                <a:lumMod val="75000"/>
              </a:schemeClr>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22" name="TextBox 21"/>
            <p:cNvSpPr txBox="1"/>
            <p:nvPr/>
          </p:nvSpPr>
          <p:spPr>
            <a:xfrm>
              <a:off x="10294168" y="6251186"/>
              <a:ext cx="1879147" cy="338554"/>
            </a:xfrm>
            <a:prstGeom prst="rect">
              <a:avLst/>
            </a:prstGeom>
            <a:noFill/>
          </p:spPr>
          <p:txBody>
            <a:bodyPr wrap="none" rtlCol="0">
              <a:spAutoFit/>
            </a:bodyPr>
            <a:lstStyle/>
            <a:p>
              <a:r>
                <a:rPr lang="en-US" sz="1050" dirty="0">
                  <a:solidFill>
                    <a:schemeClr val="accent6">
                      <a:lumMod val="75000"/>
                    </a:schemeClr>
                  </a:solidFill>
                </a:rPr>
                <a:t>Blockchain Explored</a:t>
              </a:r>
            </a:p>
          </p:txBody>
        </p:sp>
        <p:pic>
          <p:nvPicPr>
            <p:cNvPr id="23" name="Picture 22"/>
            <p:cNvPicPr>
              <a:picLocks noChangeAspect="1"/>
            </p:cNvPicPr>
            <p:nvPr/>
          </p:nvPicPr>
          <p:blipFill>
            <a:blip r:embed="rId3"/>
            <a:stretch>
              <a:fillRect/>
            </a:stretch>
          </p:blipFill>
          <p:spPr>
            <a:xfrm>
              <a:off x="10080360" y="6291527"/>
              <a:ext cx="250768" cy="248235"/>
            </a:xfrm>
            <a:prstGeom prst="rect">
              <a:avLst/>
            </a:prstGeom>
          </p:spPr>
        </p:pic>
        <p:sp>
          <p:nvSpPr>
            <p:cNvPr id="19" name="Rounded Rectangle 18"/>
            <p:cNvSpPr/>
            <p:nvPr/>
          </p:nvSpPr>
          <p:spPr>
            <a:xfrm>
              <a:off x="9272464" y="6207246"/>
              <a:ext cx="2851051" cy="410454"/>
            </a:xfrm>
            <a:prstGeom prst="roundRect">
              <a:avLst/>
            </a:prstGeom>
            <a:ln>
              <a:solidFill>
                <a:schemeClr val="accent6">
                  <a:lumMod val="75000"/>
                </a:schemeClr>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grpSp>
      <p:sp>
        <p:nvSpPr>
          <p:cNvPr id="8" name="Rounded Rectangle 7"/>
          <p:cNvSpPr/>
          <p:nvPr/>
        </p:nvSpPr>
        <p:spPr>
          <a:xfrm>
            <a:off x="452349" y="960077"/>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6" name="Content Placeholder 4"/>
          <p:cNvSpPr>
            <a:spLocks/>
          </p:cNvSpPr>
          <p:nvPr/>
        </p:nvSpPr>
        <p:spPr bwMode="auto">
          <a:xfrm>
            <a:off x="663825" y="1864683"/>
            <a:ext cx="2389706"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b="1" dirty="0">
                <a:solidFill>
                  <a:srgbClr val="5A5A5A"/>
                </a:solidFill>
                <a:latin typeface="Arial" charset="0"/>
                <a:ea typeface="Arial" charset="0"/>
                <a:cs typeface="Arial" charset="0"/>
              </a:rPr>
              <a:t>Peers</a:t>
            </a:r>
            <a:r>
              <a:rPr lang="en-US" sz="1400" dirty="0">
                <a:solidFill>
                  <a:srgbClr val="5A5A5A"/>
                </a:solidFill>
                <a:latin typeface="Arial" charset="0"/>
                <a:ea typeface="Arial" charset="0"/>
                <a:cs typeface="Arial" charset="0"/>
              </a:rPr>
              <a:t> are the networked services that maintain ledger state and run smart contracts</a:t>
            </a:r>
            <a:endParaRPr lang="en-US" sz="1400" dirty="0">
              <a:solidFill>
                <a:srgbClr val="5A5A5A"/>
              </a:solidFill>
              <a:ea typeface="Arial" charset="0"/>
              <a:cs typeface="Arial" charset="0"/>
            </a:endParaRPr>
          </a:p>
        </p:txBody>
      </p:sp>
      <p:pic>
        <p:nvPicPr>
          <p:cNvPr id="267" name="Picture 266"/>
          <p:cNvPicPr>
            <a:picLocks noChangeAspect="1"/>
          </p:cNvPicPr>
          <p:nvPr/>
        </p:nvPicPr>
        <p:blipFill>
          <a:blip r:embed="rId4"/>
          <a:stretch>
            <a:fillRect/>
          </a:stretch>
        </p:blipFill>
        <p:spPr>
          <a:xfrm>
            <a:off x="905428" y="1189993"/>
            <a:ext cx="506758" cy="464750"/>
          </a:xfrm>
          <a:prstGeom prst="rect">
            <a:avLst/>
          </a:prstGeom>
        </p:spPr>
      </p:pic>
      <p:pic>
        <p:nvPicPr>
          <p:cNvPr id="268" name="Picture 267"/>
          <p:cNvPicPr>
            <a:picLocks noChangeAspect="1"/>
          </p:cNvPicPr>
          <p:nvPr/>
        </p:nvPicPr>
        <p:blipFill>
          <a:blip r:embed="rId4"/>
          <a:stretch>
            <a:fillRect/>
          </a:stretch>
        </p:blipFill>
        <p:spPr>
          <a:xfrm>
            <a:off x="1554577" y="1189993"/>
            <a:ext cx="506758" cy="464750"/>
          </a:xfrm>
          <a:prstGeom prst="rect">
            <a:avLst/>
          </a:prstGeom>
        </p:spPr>
      </p:pic>
      <p:pic>
        <p:nvPicPr>
          <p:cNvPr id="310" name="Picture 309"/>
          <p:cNvPicPr>
            <a:picLocks noChangeAspect="1"/>
          </p:cNvPicPr>
          <p:nvPr/>
        </p:nvPicPr>
        <p:blipFill>
          <a:blip r:embed="rId4"/>
          <a:stretch>
            <a:fillRect/>
          </a:stretch>
        </p:blipFill>
        <p:spPr>
          <a:xfrm>
            <a:off x="2203726" y="1192835"/>
            <a:ext cx="506758" cy="464750"/>
          </a:xfrm>
          <a:prstGeom prst="rect">
            <a:avLst/>
          </a:prstGeom>
        </p:spPr>
      </p:pic>
      <p:grpSp>
        <p:nvGrpSpPr>
          <p:cNvPr id="348" name="Group 347"/>
          <p:cNvGrpSpPr/>
          <p:nvPr/>
        </p:nvGrpSpPr>
        <p:grpSpPr>
          <a:xfrm>
            <a:off x="1050686" y="1673205"/>
            <a:ext cx="216242" cy="42162"/>
            <a:chOff x="2259061" y="4546976"/>
            <a:chExt cx="576021" cy="152400"/>
          </a:xfrm>
        </p:grpSpPr>
        <p:sp>
          <p:nvSpPr>
            <p:cNvPr id="349" name="Rectangle 34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50" name="Rectangle 34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51" name="Rectangle 35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52" name="Straight Connector 35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53" name="Group 352"/>
          <p:cNvGrpSpPr/>
          <p:nvPr/>
        </p:nvGrpSpPr>
        <p:grpSpPr>
          <a:xfrm>
            <a:off x="1699835" y="1673205"/>
            <a:ext cx="216242" cy="42162"/>
            <a:chOff x="2259061" y="4546976"/>
            <a:chExt cx="576021" cy="152400"/>
          </a:xfrm>
        </p:grpSpPr>
        <p:sp>
          <p:nvSpPr>
            <p:cNvPr id="354" name="Rectangle 353"/>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55" name="Rectangle 354"/>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56" name="Rectangle 355"/>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57" name="Straight Connector 356"/>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58" name="Group 357"/>
          <p:cNvGrpSpPr/>
          <p:nvPr/>
        </p:nvGrpSpPr>
        <p:grpSpPr>
          <a:xfrm>
            <a:off x="2342795" y="1673743"/>
            <a:ext cx="216242" cy="42162"/>
            <a:chOff x="2259061" y="4546976"/>
            <a:chExt cx="576021" cy="152400"/>
          </a:xfrm>
        </p:grpSpPr>
        <p:sp>
          <p:nvSpPr>
            <p:cNvPr id="359" name="Rectangle 35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60" name="Rectangle 35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61" name="Rectangle 36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62" name="Straight Connector 36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425096" y="2781041"/>
            <a:ext cx="2689772" cy="1672186"/>
            <a:chOff x="3332445" y="960077"/>
            <a:chExt cx="2689772" cy="1672186"/>
          </a:xfrm>
        </p:grpSpPr>
        <p:sp>
          <p:nvSpPr>
            <p:cNvPr id="7" name="Rounded Rectangle 6"/>
            <p:cNvSpPr/>
            <p:nvPr/>
          </p:nvSpPr>
          <p:spPr>
            <a:xfrm>
              <a:off x="3332445" y="960077"/>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14" name="Content Placeholder 4"/>
            <p:cNvSpPr>
              <a:spLocks/>
            </p:cNvSpPr>
            <p:nvPr/>
          </p:nvSpPr>
          <p:spPr bwMode="auto">
            <a:xfrm>
              <a:off x="3378322" y="1872590"/>
              <a:ext cx="2643895"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b="1" dirty="0">
                  <a:solidFill>
                    <a:srgbClr val="5A5A5A"/>
                  </a:solidFill>
                  <a:latin typeface="Arial" charset="0"/>
                  <a:ea typeface="Arial" charset="0"/>
                  <a:cs typeface="Arial" charset="0"/>
                </a:rPr>
                <a:t>Smart contracts </a:t>
              </a:r>
              <a:r>
                <a:rPr lang="en-US" sz="1400" dirty="0">
                  <a:solidFill>
                    <a:srgbClr val="5A5A5A"/>
                  </a:solidFill>
                  <a:latin typeface="Arial" charset="0"/>
                  <a:ea typeface="Arial" charset="0"/>
                  <a:cs typeface="Arial" charset="0"/>
                </a:rPr>
                <a:t>constitute the transaction logic whose output is agreed by the peer network</a:t>
              </a:r>
              <a:endParaRPr lang="en-US" sz="1400" dirty="0">
                <a:solidFill>
                  <a:srgbClr val="5A5A5A"/>
                </a:solidFill>
                <a:ea typeface="Arial" charset="0"/>
                <a:cs typeface="Arial" charset="0"/>
              </a:endParaRPr>
            </a:p>
          </p:txBody>
        </p:sp>
        <p:pic>
          <p:nvPicPr>
            <p:cNvPr id="311" name="Picture 310"/>
            <p:cNvPicPr>
              <a:picLocks noChangeAspect="1"/>
            </p:cNvPicPr>
            <p:nvPr/>
          </p:nvPicPr>
          <p:blipFill>
            <a:blip r:embed="rId4"/>
            <a:stretch>
              <a:fillRect/>
            </a:stretch>
          </p:blipFill>
          <p:spPr>
            <a:xfrm>
              <a:off x="3802573" y="1189993"/>
              <a:ext cx="506758" cy="464750"/>
            </a:xfrm>
            <a:prstGeom prst="rect">
              <a:avLst/>
            </a:prstGeom>
          </p:spPr>
        </p:pic>
        <p:pic>
          <p:nvPicPr>
            <p:cNvPr id="312" name="Picture 311"/>
            <p:cNvPicPr>
              <a:picLocks noChangeAspect="1"/>
            </p:cNvPicPr>
            <p:nvPr/>
          </p:nvPicPr>
          <p:blipFill>
            <a:blip r:embed="rId4"/>
            <a:stretch>
              <a:fillRect/>
            </a:stretch>
          </p:blipFill>
          <p:spPr>
            <a:xfrm>
              <a:off x="4451722" y="1189993"/>
              <a:ext cx="506758" cy="464750"/>
            </a:xfrm>
            <a:prstGeom prst="rect">
              <a:avLst/>
            </a:prstGeom>
          </p:spPr>
        </p:pic>
        <p:pic>
          <p:nvPicPr>
            <p:cNvPr id="313" name="Picture 312"/>
            <p:cNvPicPr>
              <a:picLocks noChangeAspect="1"/>
            </p:cNvPicPr>
            <p:nvPr/>
          </p:nvPicPr>
          <p:blipFill>
            <a:blip r:embed="rId4"/>
            <a:stretch>
              <a:fillRect/>
            </a:stretch>
          </p:blipFill>
          <p:spPr>
            <a:xfrm>
              <a:off x="5100871" y="1192835"/>
              <a:ext cx="506758" cy="464750"/>
            </a:xfrm>
            <a:prstGeom prst="rect">
              <a:avLst/>
            </a:prstGeom>
          </p:spPr>
        </p:pic>
        <p:grpSp>
          <p:nvGrpSpPr>
            <p:cNvPr id="314" name="Group 313"/>
            <p:cNvGrpSpPr/>
            <p:nvPr/>
          </p:nvGrpSpPr>
          <p:grpSpPr>
            <a:xfrm>
              <a:off x="3954807" y="1276543"/>
              <a:ext cx="198014" cy="253288"/>
              <a:chOff x="5770373" y="1617785"/>
              <a:chExt cx="137614" cy="170297"/>
            </a:xfrm>
            <a:solidFill>
              <a:schemeClr val="bg1"/>
            </a:solidFill>
          </p:grpSpPr>
          <p:sp>
            <p:nvSpPr>
              <p:cNvPr id="315" name="Snip Single Corner Rectangle 314"/>
              <p:cNvSpPr/>
              <p:nvPr/>
            </p:nvSpPr>
            <p:spPr>
              <a:xfrm>
                <a:off x="5770373" y="1617785"/>
                <a:ext cx="137614" cy="170297"/>
              </a:xfrm>
              <a:prstGeom prst="snip1Rect">
                <a:avLst/>
              </a:prstGeom>
              <a:grpFill/>
              <a:ln w="22225">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16" name="5-Point Star 315"/>
              <p:cNvSpPr/>
              <p:nvPr/>
            </p:nvSpPr>
            <p:spPr>
              <a:xfrm>
                <a:off x="5800217" y="1670019"/>
                <a:ext cx="70357" cy="61395"/>
              </a:xfrm>
              <a:prstGeom prst="star5">
                <a:avLst/>
              </a:prstGeom>
              <a:grpFill/>
              <a:ln>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grpSp>
          <p:nvGrpSpPr>
            <p:cNvPr id="317" name="Group 316"/>
            <p:cNvGrpSpPr/>
            <p:nvPr/>
          </p:nvGrpSpPr>
          <p:grpSpPr>
            <a:xfrm>
              <a:off x="4614529" y="1277406"/>
              <a:ext cx="198014" cy="253288"/>
              <a:chOff x="5770373" y="1617785"/>
              <a:chExt cx="137614" cy="170297"/>
            </a:xfrm>
            <a:solidFill>
              <a:schemeClr val="bg1"/>
            </a:solidFill>
          </p:grpSpPr>
          <p:sp>
            <p:nvSpPr>
              <p:cNvPr id="318" name="Snip Single Corner Rectangle 317"/>
              <p:cNvSpPr/>
              <p:nvPr/>
            </p:nvSpPr>
            <p:spPr>
              <a:xfrm>
                <a:off x="5770373" y="1617785"/>
                <a:ext cx="137614" cy="170297"/>
              </a:xfrm>
              <a:prstGeom prst="snip1Rect">
                <a:avLst/>
              </a:prstGeom>
              <a:grpFill/>
              <a:ln w="22225">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19" name="5-Point Star 318"/>
              <p:cNvSpPr/>
              <p:nvPr/>
            </p:nvSpPr>
            <p:spPr>
              <a:xfrm>
                <a:off x="5800217" y="1670019"/>
                <a:ext cx="70357" cy="61395"/>
              </a:xfrm>
              <a:prstGeom prst="star5">
                <a:avLst/>
              </a:prstGeom>
              <a:grpFill/>
              <a:ln>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grpSp>
          <p:nvGrpSpPr>
            <p:cNvPr id="320" name="Group 319"/>
            <p:cNvGrpSpPr/>
            <p:nvPr/>
          </p:nvGrpSpPr>
          <p:grpSpPr>
            <a:xfrm>
              <a:off x="5255243" y="1277937"/>
              <a:ext cx="198014" cy="253288"/>
              <a:chOff x="5770373" y="1617785"/>
              <a:chExt cx="137614" cy="170297"/>
            </a:xfrm>
            <a:solidFill>
              <a:schemeClr val="bg1"/>
            </a:solidFill>
          </p:grpSpPr>
          <p:sp>
            <p:nvSpPr>
              <p:cNvPr id="321" name="Snip Single Corner Rectangle 320"/>
              <p:cNvSpPr/>
              <p:nvPr/>
            </p:nvSpPr>
            <p:spPr>
              <a:xfrm>
                <a:off x="5770373" y="1617785"/>
                <a:ext cx="137614" cy="170297"/>
              </a:xfrm>
              <a:prstGeom prst="snip1Rect">
                <a:avLst/>
              </a:prstGeom>
              <a:grpFill/>
              <a:ln w="22225">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25" name="5-Point Star 324"/>
              <p:cNvSpPr/>
              <p:nvPr/>
            </p:nvSpPr>
            <p:spPr>
              <a:xfrm>
                <a:off x="5800217" y="1670019"/>
                <a:ext cx="70357" cy="61395"/>
              </a:xfrm>
              <a:prstGeom prst="star5">
                <a:avLst/>
              </a:prstGeom>
              <a:grpFill/>
              <a:ln>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grpSp>
          <p:nvGrpSpPr>
            <p:cNvPr id="363" name="Group 362"/>
            <p:cNvGrpSpPr/>
            <p:nvPr/>
          </p:nvGrpSpPr>
          <p:grpSpPr>
            <a:xfrm>
              <a:off x="3949347" y="1675336"/>
              <a:ext cx="216242" cy="42162"/>
              <a:chOff x="2259061" y="4546976"/>
              <a:chExt cx="576021" cy="152400"/>
            </a:xfrm>
          </p:grpSpPr>
          <p:sp>
            <p:nvSpPr>
              <p:cNvPr id="364" name="Rectangle 363"/>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65" name="Rectangle 364"/>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66" name="Rectangle 365"/>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67" name="Straight Connector 366"/>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68" name="Group 367"/>
            <p:cNvGrpSpPr/>
            <p:nvPr/>
          </p:nvGrpSpPr>
          <p:grpSpPr>
            <a:xfrm>
              <a:off x="4598496" y="1675336"/>
              <a:ext cx="216242" cy="42162"/>
              <a:chOff x="2259061" y="4546976"/>
              <a:chExt cx="576021" cy="152400"/>
            </a:xfrm>
          </p:grpSpPr>
          <p:sp>
            <p:nvSpPr>
              <p:cNvPr id="369" name="Rectangle 36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70" name="Rectangle 36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71" name="Rectangle 37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72" name="Straight Connector 37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73" name="Group 372"/>
            <p:cNvGrpSpPr/>
            <p:nvPr/>
          </p:nvGrpSpPr>
          <p:grpSpPr>
            <a:xfrm>
              <a:off x="5241456" y="1675874"/>
              <a:ext cx="216242" cy="42162"/>
              <a:chOff x="2259061" y="4546976"/>
              <a:chExt cx="576021" cy="152400"/>
            </a:xfrm>
          </p:grpSpPr>
          <p:sp>
            <p:nvSpPr>
              <p:cNvPr id="374" name="Rectangle 373"/>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75" name="Rectangle 374"/>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76" name="Rectangle 375"/>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77" name="Straight Connector 376"/>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0" name="Group 39"/>
          <p:cNvGrpSpPr/>
          <p:nvPr/>
        </p:nvGrpSpPr>
        <p:grpSpPr>
          <a:xfrm>
            <a:off x="3293563" y="2793604"/>
            <a:ext cx="2662519" cy="1672186"/>
            <a:chOff x="6212541" y="960077"/>
            <a:chExt cx="2662519" cy="1672186"/>
          </a:xfrm>
        </p:grpSpPr>
        <p:sp>
          <p:nvSpPr>
            <p:cNvPr id="5" name="Rounded Rectangle 4"/>
            <p:cNvSpPr/>
            <p:nvPr/>
          </p:nvSpPr>
          <p:spPr>
            <a:xfrm>
              <a:off x="6212541" y="960077"/>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15" name="Content Placeholder 4"/>
            <p:cNvSpPr>
              <a:spLocks/>
            </p:cNvSpPr>
            <p:nvPr/>
          </p:nvSpPr>
          <p:spPr bwMode="auto">
            <a:xfrm>
              <a:off x="6348946" y="1864683"/>
              <a:ext cx="2389706"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b="1" dirty="0">
                  <a:solidFill>
                    <a:srgbClr val="5A5A5A"/>
                  </a:solidFill>
                  <a:latin typeface="Arial" charset="0"/>
                  <a:ea typeface="Arial" charset="0"/>
                  <a:cs typeface="Arial" charset="0"/>
                </a:rPr>
                <a:t>Consensus</a:t>
              </a:r>
              <a:r>
                <a:rPr lang="en-US" sz="1400" dirty="0">
                  <a:solidFill>
                    <a:srgbClr val="5A5A5A"/>
                  </a:solidFill>
                  <a:latin typeface="Arial" charset="0"/>
                  <a:ea typeface="Arial" charset="0"/>
                  <a:cs typeface="Arial" charset="0"/>
                </a:rPr>
                <a:t> is the process by which agreement is obtained on the peer network</a:t>
              </a:r>
              <a:endParaRPr lang="en-US" sz="1400" dirty="0">
                <a:solidFill>
                  <a:srgbClr val="5A5A5A"/>
                </a:solidFill>
                <a:ea typeface="Arial" charset="0"/>
                <a:cs typeface="Arial" charset="0"/>
              </a:endParaRPr>
            </a:p>
          </p:txBody>
        </p:sp>
        <p:pic>
          <p:nvPicPr>
            <p:cNvPr id="328" name="Picture 327"/>
            <p:cNvPicPr>
              <a:picLocks noChangeAspect="1"/>
            </p:cNvPicPr>
            <p:nvPr/>
          </p:nvPicPr>
          <p:blipFill>
            <a:blip r:embed="rId4"/>
            <a:stretch>
              <a:fillRect/>
            </a:stretch>
          </p:blipFill>
          <p:spPr>
            <a:xfrm>
              <a:off x="6717067" y="1189993"/>
              <a:ext cx="506758" cy="464750"/>
            </a:xfrm>
            <a:prstGeom prst="rect">
              <a:avLst/>
            </a:prstGeom>
          </p:spPr>
        </p:pic>
        <p:pic>
          <p:nvPicPr>
            <p:cNvPr id="329" name="Picture 328"/>
            <p:cNvPicPr>
              <a:picLocks noChangeAspect="1"/>
            </p:cNvPicPr>
            <p:nvPr/>
          </p:nvPicPr>
          <p:blipFill>
            <a:blip r:embed="rId4"/>
            <a:stretch>
              <a:fillRect/>
            </a:stretch>
          </p:blipFill>
          <p:spPr>
            <a:xfrm>
              <a:off x="7366216" y="1189993"/>
              <a:ext cx="506758" cy="464750"/>
            </a:xfrm>
            <a:prstGeom prst="rect">
              <a:avLst/>
            </a:prstGeom>
          </p:spPr>
        </p:pic>
        <p:pic>
          <p:nvPicPr>
            <p:cNvPr id="330" name="Picture 329"/>
            <p:cNvPicPr>
              <a:picLocks noChangeAspect="1"/>
            </p:cNvPicPr>
            <p:nvPr/>
          </p:nvPicPr>
          <p:blipFill>
            <a:blip r:embed="rId4"/>
            <a:stretch>
              <a:fillRect/>
            </a:stretch>
          </p:blipFill>
          <p:spPr>
            <a:xfrm>
              <a:off x="8015365" y="1192835"/>
              <a:ext cx="506758" cy="464750"/>
            </a:xfrm>
            <a:prstGeom prst="rect">
              <a:avLst/>
            </a:prstGeom>
          </p:spPr>
        </p:pic>
        <p:grpSp>
          <p:nvGrpSpPr>
            <p:cNvPr id="331" name="Group 330"/>
            <p:cNvGrpSpPr/>
            <p:nvPr/>
          </p:nvGrpSpPr>
          <p:grpSpPr>
            <a:xfrm>
              <a:off x="6869301" y="1276543"/>
              <a:ext cx="198014" cy="253288"/>
              <a:chOff x="5770373" y="1617785"/>
              <a:chExt cx="137614" cy="170297"/>
            </a:xfrm>
            <a:solidFill>
              <a:schemeClr val="bg1"/>
            </a:solidFill>
          </p:grpSpPr>
          <p:sp>
            <p:nvSpPr>
              <p:cNvPr id="332" name="Snip Single Corner Rectangle 331"/>
              <p:cNvSpPr/>
              <p:nvPr/>
            </p:nvSpPr>
            <p:spPr>
              <a:xfrm>
                <a:off x="5770373" y="1617785"/>
                <a:ext cx="137614" cy="170297"/>
              </a:xfrm>
              <a:prstGeom prst="snip1Rect">
                <a:avLst/>
              </a:prstGeom>
              <a:grpFill/>
              <a:ln w="22225">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33" name="5-Point Star 332"/>
              <p:cNvSpPr/>
              <p:nvPr/>
            </p:nvSpPr>
            <p:spPr>
              <a:xfrm>
                <a:off x="5800217" y="1670019"/>
                <a:ext cx="70357" cy="61395"/>
              </a:xfrm>
              <a:prstGeom prst="star5">
                <a:avLst/>
              </a:prstGeom>
              <a:grpFill/>
              <a:ln>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grpSp>
          <p:nvGrpSpPr>
            <p:cNvPr id="334" name="Group 333"/>
            <p:cNvGrpSpPr/>
            <p:nvPr/>
          </p:nvGrpSpPr>
          <p:grpSpPr>
            <a:xfrm>
              <a:off x="7529023" y="1277406"/>
              <a:ext cx="198014" cy="253288"/>
              <a:chOff x="5770373" y="1617785"/>
              <a:chExt cx="137614" cy="170297"/>
            </a:xfrm>
            <a:solidFill>
              <a:schemeClr val="bg1"/>
            </a:solidFill>
          </p:grpSpPr>
          <p:sp>
            <p:nvSpPr>
              <p:cNvPr id="335" name="Snip Single Corner Rectangle 334"/>
              <p:cNvSpPr/>
              <p:nvPr/>
            </p:nvSpPr>
            <p:spPr>
              <a:xfrm>
                <a:off x="5770373" y="1617785"/>
                <a:ext cx="137614" cy="170297"/>
              </a:xfrm>
              <a:prstGeom prst="snip1Rect">
                <a:avLst/>
              </a:prstGeom>
              <a:grpFill/>
              <a:ln w="22225">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36" name="5-Point Star 335"/>
              <p:cNvSpPr/>
              <p:nvPr/>
            </p:nvSpPr>
            <p:spPr>
              <a:xfrm>
                <a:off x="5800217" y="1670019"/>
                <a:ext cx="70357" cy="61395"/>
              </a:xfrm>
              <a:prstGeom prst="star5">
                <a:avLst/>
              </a:prstGeom>
              <a:grpFill/>
              <a:ln>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grpSp>
          <p:nvGrpSpPr>
            <p:cNvPr id="337" name="Group 336"/>
            <p:cNvGrpSpPr/>
            <p:nvPr/>
          </p:nvGrpSpPr>
          <p:grpSpPr>
            <a:xfrm>
              <a:off x="8169737" y="1277937"/>
              <a:ext cx="198014" cy="253288"/>
              <a:chOff x="5770373" y="1617785"/>
              <a:chExt cx="137614" cy="170297"/>
            </a:xfrm>
            <a:solidFill>
              <a:schemeClr val="bg1"/>
            </a:solidFill>
          </p:grpSpPr>
          <p:sp>
            <p:nvSpPr>
              <p:cNvPr id="338" name="Snip Single Corner Rectangle 337"/>
              <p:cNvSpPr/>
              <p:nvPr/>
            </p:nvSpPr>
            <p:spPr>
              <a:xfrm>
                <a:off x="5770373" y="1617785"/>
                <a:ext cx="137614" cy="170297"/>
              </a:xfrm>
              <a:prstGeom prst="snip1Rect">
                <a:avLst/>
              </a:prstGeom>
              <a:grpFill/>
              <a:ln w="22225">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39" name="5-Point Star 338"/>
              <p:cNvSpPr/>
              <p:nvPr/>
            </p:nvSpPr>
            <p:spPr>
              <a:xfrm>
                <a:off x="5800217" y="1670019"/>
                <a:ext cx="70357" cy="61395"/>
              </a:xfrm>
              <a:prstGeom prst="star5">
                <a:avLst/>
              </a:prstGeom>
              <a:grpFill/>
              <a:ln>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sp>
          <p:nvSpPr>
            <p:cNvPr id="340" name="TextBox 339"/>
            <p:cNvSpPr txBox="1"/>
            <p:nvPr/>
          </p:nvSpPr>
          <p:spPr>
            <a:xfrm>
              <a:off x="6763741" y="1206065"/>
              <a:ext cx="492340" cy="584775"/>
            </a:xfrm>
            <a:prstGeom prst="rect">
              <a:avLst/>
            </a:prstGeom>
            <a:noFill/>
          </p:spPr>
          <p:txBody>
            <a:bodyPr wrap="square" rtlCol="0">
              <a:spAutoFit/>
            </a:bodyPr>
            <a:lstStyle/>
            <a:p>
              <a:r>
                <a:rPr lang="en-US" sz="3200" dirty="0">
                  <a:solidFill>
                    <a:srgbClr val="FF0000"/>
                  </a:solidFill>
                  <a:latin typeface="Arial" charset="0"/>
                  <a:ea typeface="Arial" charset="0"/>
                  <a:cs typeface="Arial" charset="0"/>
                </a:rPr>
                <a:t>✓</a:t>
              </a:r>
            </a:p>
          </p:txBody>
        </p:sp>
        <p:sp>
          <p:nvSpPr>
            <p:cNvPr id="341" name="TextBox 340"/>
            <p:cNvSpPr txBox="1"/>
            <p:nvPr/>
          </p:nvSpPr>
          <p:spPr>
            <a:xfrm>
              <a:off x="7438360" y="1206065"/>
              <a:ext cx="492340" cy="584775"/>
            </a:xfrm>
            <a:prstGeom prst="rect">
              <a:avLst/>
            </a:prstGeom>
            <a:noFill/>
          </p:spPr>
          <p:txBody>
            <a:bodyPr wrap="square" rtlCol="0">
              <a:spAutoFit/>
            </a:bodyPr>
            <a:lstStyle/>
            <a:p>
              <a:r>
                <a:rPr lang="en-US" sz="3200">
                  <a:solidFill>
                    <a:srgbClr val="FF0000"/>
                  </a:solidFill>
                  <a:latin typeface="Arial" charset="0"/>
                  <a:ea typeface="Arial" charset="0"/>
                  <a:cs typeface="Arial" charset="0"/>
                </a:rPr>
                <a:t>✓</a:t>
              </a:r>
              <a:endParaRPr lang="en-US" sz="3200" dirty="0">
                <a:solidFill>
                  <a:srgbClr val="FF0000"/>
                </a:solidFill>
                <a:latin typeface="Arial" charset="0"/>
                <a:ea typeface="Arial" charset="0"/>
                <a:cs typeface="Arial" charset="0"/>
              </a:endParaRPr>
            </a:p>
          </p:txBody>
        </p:sp>
        <p:sp>
          <p:nvSpPr>
            <p:cNvPr id="342" name="TextBox 341"/>
            <p:cNvSpPr txBox="1"/>
            <p:nvPr/>
          </p:nvSpPr>
          <p:spPr>
            <a:xfrm>
              <a:off x="8083746" y="1219633"/>
              <a:ext cx="492340" cy="584775"/>
            </a:xfrm>
            <a:prstGeom prst="rect">
              <a:avLst/>
            </a:prstGeom>
            <a:noFill/>
          </p:spPr>
          <p:txBody>
            <a:bodyPr wrap="square" rtlCol="0">
              <a:spAutoFit/>
            </a:bodyPr>
            <a:lstStyle/>
            <a:p>
              <a:r>
                <a:rPr lang="en-US" sz="3200">
                  <a:solidFill>
                    <a:srgbClr val="FF0000"/>
                  </a:solidFill>
                  <a:latin typeface="Arial" charset="0"/>
                  <a:ea typeface="Arial" charset="0"/>
                  <a:cs typeface="Arial" charset="0"/>
                </a:rPr>
                <a:t>✓</a:t>
              </a:r>
              <a:endParaRPr lang="en-US" sz="3200" dirty="0">
                <a:solidFill>
                  <a:srgbClr val="FF0000"/>
                </a:solidFill>
                <a:latin typeface="Arial" charset="0"/>
                <a:ea typeface="Arial" charset="0"/>
                <a:cs typeface="Arial" charset="0"/>
              </a:endParaRPr>
            </a:p>
          </p:txBody>
        </p:sp>
        <p:grpSp>
          <p:nvGrpSpPr>
            <p:cNvPr id="378" name="Group 377"/>
            <p:cNvGrpSpPr/>
            <p:nvPr/>
          </p:nvGrpSpPr>
          <p:grpSpPr>
            <a:xfrm>
              <a:off x="6861365" y="1688102"/>
              <a:ext cx="216242" cy="42162"/>
              <a:chOff x="2259061" y="4546976"/>
              <a:chExt cx="576021" cy="152400"/>
            </a:xfrm>
          </p:grpSpPr>
          <p:sp>
            <p:nvSpPr>
              <p:cNvPr id="379" name="Rectangle 37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80" name="Rectangle 37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81" name="Rectangle 38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82" name="Straight Connector 38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83" name="Group 382"/>
            <p:cNvGrpSpPr/>
            <p:nvPr/>
          </p:nvGrpSpPr>
          <p:grpSpPr>
            <a:xfrm>
              <a:off x="7510514" y="1688102"/>
              <a:ext cx="216242" cy="42162"/>
              <a:chOff x="2259061" y="4546976"/>
              <a:chExt cx="576021" cy="152400"/>
            </a:xfrm>
          </p:grpSpPr>
          <p:sp>
            <p:nvSpPr>
              <p:cNvPr id="384" name="Rectangle 383"/>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85" name="Rectangle 384"/>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86" name="Rectangle 385"/>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87" name="Straight Connector 386"/>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88" name="Group 387"/>
            <p:cNvGrpSpPr/>
            <p:nvPr/>
          </p:nvGrpSpPr>
          <p:grpSpPr>
            <a:xfrm>
              <a:off x="8153474" y="1688640"/>
              <a:ext cx="216242" cy="42162"/>
              <a:chOff x="2259061" y="4546976"/>
              <a:chExt cx="576021" cy="152400"/>
            </a:xfrm>
          </p:grpSpPr>
          <p:sp>
            <p:nvSpPr>
              <p:cNvPr id="389" name="Rectangle 38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90" name="Rectangle 38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91" name="Rectangle 39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92" name="Straight Connector 39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3" name="Group 42"/>
          <p:cNvGrpSpPr/>
          <p:nvPr/>
        </p:nvGrpSpPr>
        <p:grpSpPr>
          <a:xfrm>
            <a:off x="3287038" y="960077"/>
            <a:ext cx="2662519" cy="1672186"/>
            <a:chOff x="3287038" y="960077"/>
            <a:chExt cx="2662519" cy="1672186"/>
          </a:xfrm>
        </p:grpSpPr>
        <p:sp>
          <p:nvSpPr>
            <p:cNvPr id="13" name="Rounded Rectangle 12"/>
            <p:cNvSpPr/>
            <p:nvPr/>
          </p:nvSpPr>
          <p:spPr>
            <a:xfrm>
              <a:off x="3287038" y="960077"/>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16" name="Content Placeholder 4"/>
            <p:cNvSpPr>
              <a:spLocks/>
            </p:cNvSpPr>
            <p:nvPr/>
          </p:nvSpPr>
          <p:spPr bwMode="auto">
            <a:xfrm>
              <a:off x="3498514" y="1880789"/>
              <a:ext cx="2389706"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b="1" dirty="0">
                  <a:solidFill>
                    <a:srgbClr val="5A5A5A"/>
                  </a:solidFill>
                  <a:latin typeface="Arial" charset="0"/>
                  <a:ea typeface="Arial" charset="0"/>
                  <a:cs typeface="Arial" charset="0"/>
                </a:rPr>
                <a:t>Channels</a:t>
              </a:r>
              <a:r>
                <a:rPr lang="en-US" sz="1400" dirty="0">
                  <a:solidFill>
                    <a:srgbClr val="5A5A5A"/>
                  </a:solidFill>
                  <a:latin typeface="Arial" charset="0"/>
                  <a:ea typeface="Arial" charset="0"/>
                  <a:cs typeface="Arial" charset="0"/>
                </a:rPr>
                <a:t> are defined subsets of the peer network that share a single ledger</a:t>
              </a:r>
              <a:endParaRPr lang="en-US" sz="1400" dirty="0">
                <a:solidFill>
                  <a:srgbClr val="5A5A5A"/>
                </a:solidFill>
                <a:ea typeface="Arial" charset="0"/>
                <a:cs typeface="Arial" charset="0"/>
              </a:endParaRPr>
            </a:p>
          </p:txBody>
        </p:sp>
        <p:cxnSp>
          <p:nvCxnSpPr>
            <p:cNvPr id="47105" name="Straight Connector 47104"/>
            <p:cNvCxnSpPr>
              <a:stCxn id="344" idx="3"/>
              <a:endCxn id="345" idx="1"/>
            </p:cNvCxnSpPr>
            <p:nvPr/>
          </p:nvCxnSpPr>
          <p:spPr>
            <a:xfrm>
              <a:off x="4246875" y="1428079"/>
              <a:ext cx="142391"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344" name="Picture 343"/>
            <p:cNvPicPr>
              <a:picLocks noChangeAspect="1"/>
            </p:cNvPicPr>
            <p:nvPr/>
          </p:nvPicPr>
          <p:blipFill>
            <a:blip r:embed="rId4"/>
            <a:stretch>
              <a:fillRect/>
            </a:stretch>
          </p:blipFill>
          <p:spPr>
            <a:xfrm>
              <a:off x="3740117" y="1195704"/>
              <a:ext cx="506758" cy="464750"/>
            </a:xfrm>
            <a:prstGeom prst="rect">
              <a:avLst/>
            </a:prstGeom>
          </p:spPr>
        </p:pic>
        <p:pic>
          <p:nvPicPr>
            <p:cNvPr id="345" name="Picture 344"/>
            <p:cNvPicPr>
              <a:picLocks noChangeAspect="1"/>
            </p:cNvPicPr>
            <p:nvPr/>
          </p:nvPicPr>
          <p:blipFill>
            <a:blip r:embed="rId4"/>
            <a:stretch>
              <a:fillRect/>
            </a:stretch>
          </p:blipFill>
          <p:spPr>
            <a:xfrm>
              <a:off x="4389266" y="1195704"/>
              <a:ext cx="506758" cy="464750"/>
            </a:xfrm>
            <a:prstGeom prst="rect">
              <a:avLst/>
            </a:prstGeom>
          </p:spPr>
        </p:pic>
        <p:pic>
          <p:nvPicPr>
            <p:cNvPr id="346" name="Picture 345"/>
            <p:cNvPicPr>
              <a:picLocks noChangeAspect="1"/>
            </p:cNvPicPr>
            <p:nvPr/>
          </p:nvPicPr>
          <p:blipFill>
            <a:blip r:embed="rId4"/>
            <a:stretch>
              <a:fillRect/>
            </a:stretch>
          </p:blipFill>
          <p:spPr>
            <a:xfrm>
              <a:off x="5038415" y="1198546"/>
              <a:ext cx="506758" cy="464750"/>
            </a:xfrm>
            <a:prstGeom prst="rect">
              <a:avLst/>
            </a:prstGeom>
          </p:spPr>
        </p:pic>
        <p:grpSp>
          <p:nvGrpSpPr>
            <p:cNvPr id="393" name="Group 392"/>
            <p:cNvGrpSpPr/>
            <p:nvPr/>
          </p:nvGrpSpPr>
          <p:grpSpPr>
            <a:xfrm>
              <a:off x="3885375" y="1682753"/>
              <a:ext cx="216242" cy="42162"/>
              <a:chOff x="2259061" y="4546976"/>
              <a:chExt cx="576021" cy="152400"/>
            </a:xfrm>
          </p:grpSpPr>
          <p:sp>
            <p:nvSpPr>
              <p:cNvPr id="394" name="Rectangle 393"/>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95" name="Rectangle 394"/>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96" name="Rectangle 395"/>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97" name="Straight Connector 396"/>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98" name="Group 397"/>
            <p:cNvGrpSpPr/>
            <p:nvPr/>
          </p:nvGrpSpPr>
          <p:grpSpPr>
            <a:xfrm>
              <a:off x="4534524" y="1682753"/>
              <a:ext cx="216242" cy="42162"/>
              <a:chOff x="2259061" y="4546976"/>
              <a:chExt cx="576021" cy="152400"/>
            </a:xfrm>
          </p:grpSpPr>
          <p:sp>
            <p:nvSpPr>
              <p:cNvPr id="399" name="Rectangle 39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00" name="Rectangle 39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01" name="Rectangle 40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402" name="Straight Connector 40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4" name="Group 43"/>
          <p:cNvGrpSpPr/>
          <p:nvPr/>
        </p:nvGrpSpPr>
        <p:grpSpPr>
          <a:xfrm>
            <a:off x="6160324" y="949841"/>
            <a:ext cx="2662519" cy="1672186"/>
            <a:chOff x="6160324" y="949841"/>
            <a:chExt cx="2662519" cy="1672186"/>
          </a:xfrm>
        </p:grpSpPr>
        <p:sp>
          <p:nvSpPr>
            <p:cNvPr id="10" name="Rounded Rectangle 9"/>
            <p:cNvSpPr/>
            <p:nvPr/>
          </p:nvSpPr>
          <p:spPr>
            <a:xfrm>
              <a:off x="6160324" y="949841"/>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11" name="Content Placeholder 4"/>
            <p:cNvSpPr>
              <a:spLocks/>
            </p:cNvSpPr>
            <p:nvPr/>
          </p:nvSpPr>
          <p:spPr bwMode="auto">
            <a:xfrm>
              <a:off x="6296729" y="1889348"/>
              <a:ext cx="2389706"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b="1" dirty="0">
                  <a:solidFill>
                    <a:srgbClr val="5A5A5A"/>
                  </a:solidFill>
                  <a:latin typeface="Arial" charset="0"/>
                  <a:ea typeface="Arial" charset="0"/>
                  <a:cs typeface="Arial" charset="0"/>
                </a:rPr>
                <a:t>Certificate authorities </a:t>
              </a:r>
              <a:r>
                <a:rPr lang="en-US" sz="1400" dirty="0">
                  <a:solidFill>
                    <a:srgbClr val="5A5A5A"/>
                  </a:solidFill>
                  <a:latin typeface="Arial" charset="0"/>
                  <a:ea typeface="Arial" charset="0"/>
                  <a:cs typeface="Arial" charset="0"/>
                </a:rPr>
                <a:t>provide identity services to participants on the network</a:t>
              </a:r>
              <a:endParaRPr lang="en-US" sz="1400" dirty="0">
                <a:solidFill>
                  <a:srgbClr val="5A5A5A"/>
                </a:solidFill>
                <a:ea typeface="Arial" charset="0"/>
                <a:cs typeface="Arial" charset="0"/>
              </a:endParaRPr>
            </a:p>
          </p:txBody>
        </p:sp>
        <p:pic>
          <p:nvPicPr>
            <p:cNvPr id="265" name="Picture 264"/>
            <p:cNvPicPr>
              <a:picLocks noChangeAspect="1"/>
            </p:cNvPicPr>
            <p:nvPr/>
          </p:nvPicPr>
          <p:blipFill>
            <a:blip r:embed="rId5"/>
            <a:stretch>
              <a:fillRect/>
            </a:stretch>
          </p:blipFill>
          <p:spPr>
            <a:xfrm>
              <a:off x="6417319" y="1140856"/>
              <a:ext cx="509268" cy="489362"/>
            </a:xfrm>
            <a:prstGeom prst="rect">
              <a:avLst/>
            </a:prstGeom>
          </p:spPr>
        </p:pic>
        <p:sp>
          <p:nvSpPr>
            <p:cNvPr id="28" name="Rectangle 27"/>
            <p:cNvSpPr/>
            <p:nvPr/>
          </p:nvSpPr>
          <p:spPr>
            <a:xfrm>
              <a:off x="6919766" y="1068030"/>
              <a:ext cx="424484" cy="369332"/>
            </a:xfrm>
            <a:prstGeom prst="rect">
              <a:avLst/>
            </a:prstGeom>
          </p:spPr>
          <p:txBody>
            <a:bodyPr wrap="square">
              <a:spAutoFit/>
            </a:bodyPr>
            <a:lstStyle/>
            <a:p>
              <a:r>
                <a:rPr lang="en-US"/>
                <a:t>🔑</a:t>
              </a:r>
            </a:p>
          </p:txBody>
        </p:sp>
        <p:cxnSp>
          <p:nvCxnSpPr>
            <p:cNvPr id="437" name="Straight Arrow Connector 436"/>
            <p:cNvCxnSpPr/>
            <p:nvPr/>
          </p:nvCxnSpPr>
          <p:spPr>
            <a:xfrm>
              <a:off x="6984151" y="1397230"/>
              <a:ext cx="322582" cy="1"/>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8" name="Picture 437"/>
            <p:cNvPicPr>
              <a:picLocks noChangeAspect="1"/>
            </p:cNvPicPr>
            <p:nvPr/>
          </p:nvPicPr>
          <p:blipFill>
            <a:blip r:embed="rId4"/>
            <a:stretch>
              <a:fillRect/>
            </a:stretch>
          </p:blipFill>
          <p:spPr>
            <a:xfrm>
              <a:off x="8177715" y="1182016"/>
              <a:ext cx="506758" cy="464750"/>
            </a:xfrm>
            <a:prstGeom prst="rect">
              <a:avLst/>
            </a:prstGeom>
          </p:spPr>
        </p:pic>
        <p:sp>
          <p:nvSpPr>
            <p:cNvPr id="440" name="Rectangle 439"/>
            <p:cNvSpPr/>
            <p:nvPr/>
          </p:nvSpPr>
          <p:spPr>
            <a:xfrm>
              <a:off x="7741426" y="1079817"/>
              <a:ext cx="424484" cy="369332"/>
            </a:xfrm>
            <a:prstGeom prst="rect">
              <a:avLst/>
            </a:prstGeom>
          </p:spPr>
          <p:txBody>
            <a:bodyPr wrap="square">
              <a:spAutoFit/>
            </a:bodyPr>
            <a:lstStyle/>
            <a:p>
              <a:r>
                <a:rPr lang="en-US"/>
                <a:t>🔑</a:t>
              </a:r>
            </a:p>
          </p:txBody>
        </p:sp>
        <p:cxnSp>
          <p:nvCxnSpPr>
            <p:cNvPr id="441" name="Straight Arrow Connector 440"/>
            <p:cNvCxnSpPr/>
            <p:nvPr/>
          </p:nvCxnSpPr>
          <p:spPr>
            <a:xfrm>
              <a:off x="7784001" y="1417130"/>
              <a:ext cx="322582" cy="1"/>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3" name="Rectangle 442"/>
            <p:cNvSpPr/>
            <p:nvPr/>
          </p:nvSpPr>
          <p:spPr>
            <a:xfrm>
              <a:off x="8322973" y="1679591"/>
              <a:ext cx="54612" cy="42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44" name="Rectangle 443"/>
            <p:cNvSpPr/>
            <p:nvPr/>
          </p:nvSpPr>
          <p:spPr>
            <a:xfrm>
              <a:off x="8404410" y="1679591"/>
              <a:ext cx="54612" cy="42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45" name="Rectangle 444"/>
            <p:cNvSpPr/>
            <p:nvPr/>
          </p:nvSpPr>
          <p:spPr>
            <a:xfrm>
              <a:off x="8484603" y="1679591"/>
              <a:ext cx="54612" cy="42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446" name="Straight Connector 445"/>
            <p:cNvCxnSpPr/>
            <p:nvPr/>
          </p:nvCxnSpPr>
          <p:spPr>
            <a:xfrm>
              <a:off x="8377585" y="1700672"/>
              <a:ext cx="107019"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12" name="Rounded Rectangle 11"/>
          <p:cNvSpPr/>
          <p:nvPr/>
        </p:nvSpPr>
        <p:spPr>
          <a:xfrm>
            <a:off x="6159897" y="2803484"/>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17" name="Content Placeholder 4"/>
          <p:cNvSpPr>
            <a:spLocks/>
          </p:cNvSpPr>
          <p:nvPr/>
        </p:nvSpPr>
        <p:spPr bwMode="auto">
          <a:xfrm>
            <a:off x="6297841" y="3701289"/>
            <a:ext cx="2524575"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dirty="0">
                <a:solidFill>
                  <a:srgbClr val="5A5A5A"/>
                </a:solidFill>
                <a:latin typeface="Arial" charset="0"/>
                <a:ea typeface="Arial" charset="0"/>
                <a:cs typeface="Arial" charset="0"/>
              </a:rPr>
              <a:t>The </a:t>
            </a:r>
            <a:r>
              <a:rPr lang="en-US" sz="1400" b="1" dirty="0">
                <a:solidFill>
                  <a:srgbClr val="5A5A5A"/>
                </a:solidFill>
                <a:latin typeface="Arial" charset="0"/>
                <a:ea typeface="Arial" charset="0"/>
                <a:cs typeface="Arial" charset="0"/>
              </a:rPr>
              <a:t>Ordering </a:t>
            </a:r>
            <a:r>
              <a:rPr lang="en-US" sz="1400" b="1">
                <a:solidFill>
                  <a:srgbClr val="5A5A5A"/>
                </a:solidFill>
                <a:latin typeface="Arial" charset="0"/>
                <a:ea typeface="Arial" charset="0"/>
                <a:cs typeface="Arial" charset="0"/>
              </a:rPr>
              <a:t>Service </a:t>
            </a:r>
            <a:r>
              <a:rPr lang="en-US" sz="1400">
                <a:solidFill>
                  <a:srgbClr val="5A5A5A"/>
                </a:solidFill>
                <a:latin typeface="Arial" charset="0"/>
                <a:ea typeface="Arial" charset="0"/>
                <a:cs typeface="Arial" charset="0"/>
              </a:rPr>
              <a:t>agrees transaction </a:t>
            </a:r>
            <a:r>
              <a:rPr lang="en-US" sz="1400" dirty="0">
                <a:solidFill>
                  <a:srgbClr val="5A5A5A"/>
                </a:solidFill>
                <a:latin typeface="Arial" charset="0"/>
                <a:ea typeface="Arial" charset="0"/>
                <a:cs typeface="Arial" charset="0"/>
              </a:rPr>
              <a:t>sequence and distributes blocks to peers</a:t>
            </a:r>
            <a:endParaRPr lang="en-US" sz="1400" dirty="0">
              <a:solidFill>
                <a:srgbClr val="5A5A5A"/>
              </a:solidFill>
              <a:ea typeface="Arial" charset="0"/>
              <a:cs typeface="Arial" charset="0"/>
            </a:endParaRPr>
          </a:p>
        </p:txBody>
      </p:sp>
      <p:cxnSp>
        <p:nvCxnSpPr>
          <p:cNvPr id="47110" name="Straight Arrow Connector 47109"/>
          <p:cNvCxnSpPr/>
          <p:nvPr/>
        </p:nvCxnSpPr>
        <p:spPr>
          <a:xfrm flipV="1">
            <a:off x="6727902" y="3072576"/>
            <a:ext cx="208922" cy="198413"/>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p:nvPr/>
        </p:nvCxnSpPr>
        <p:spPr>
          <a:xfrm flipV="1">
            <a:off x="6727902" y="3267665"/>
            <a:ext cx="219848" cy="3324"/>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265"/>
          <p:cNvCxnSpPr/>
          <p:nvPr/>
        </p:nvCxnSpPr>
        <p:spPr>
          <a:xfrm>
            <a:off x="6727902" y="3270989"/>
            <a:ext cx="198014" cy="198412"/>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7515122" y="3256315"/>
            <a:ext cx="142391"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11" name="Picture 410"/>
          <p:cNvPicPr>
            <a:picLocks noChangeAspect="1"/>
          </p:cNvPicPr>
          <p:nvPr/>
        </p:nvPicPr>
        <p:blipFill>
          <a:blip r:embed="rId4"/>
          <a:stretch>
            <a:fillRect/>
          </a:stretch>
        </p:blipFill>
        <p:spPr>
          <a:xfrm>
            <a:off x="7008364" y="3023940"/>
            <a:ext cx="506758" cy="464750"/>
          </a:xfrm>
          <a:prstGeom prst="rect">
            <a:avLst/>
          </a:prstGeom>
        </p:spPr>
      </p:pic>
      <p:pic>
        <p:nvPicPr>
          <p:cNvPr id="412" name="Picture 411"/>
          <p:cNvPicPr>
            <a:picLocks noChangeAspect="1"/>
          </p:cNvPicPr>
          <p:nvPr/>
        </p:nvPicPr>
        <p:blipFill>
          <a:blip r:embed="rId4"/>
          <a:stretch>
            <a:fillRect/>
          </a:stretch>
        </p:blipFill>
        <p:spPr>
          <a:xfrm>
            <a:off x="7657513" y="3023940"/>
            <a:ext cx="506758" cy="464750"/>
          </a:xfrm>
          <a:prstGeom prst="rect">
            <a:avLst/>
          </a:prstGeom>
        </p:spPr>
      </p:pic>
      <p:pic>
        <p:nvPicPr>
          <p:cNvPr id="413" name="Picture 412"/>
          <p:cNvPicPr>
            <a:picLocks noChangeAspect="1"/>
          </p:cNvPicPr>
          <p:nvPr/>
        </p:nvPicPr>
        <p:blipFill>
          <a:blip r:embed="rId4"/>
          <a:stretch>
            <a:fillRect/>
          </a:stretch>
        </p:blipFill>
        <p:spPr>
          <a:xfrm>
            <a:off x="8306662" y="3026782"/>
            <a:ext cx="506758" cy="464750"/>
          </a:xfrm>
          <a:prstGeom prst="rect">
            <a:avLst/>
          </a:prstGeom>
        </p:spPr>
      </p:pic>
      <p:grpSp>
        <p:nvGrpSpPr>
          <p:cNvPr id="419" name="Group 418"/>
          <p:cNvGrpSpPr/>
          <p:nvPr/>
        </p:nvGrpSpPr>
        <p:grpSpPr>
          <a:xfrm>
            <a:off x="7795896" y="3510989"/>
            <a:ext cx="216242" cy="42162"/>
            <a:chOff x="2259061" y="4546976"/>
            <a:chExt cx="576021" cy="152400"/>
          </a:xfrm>
        </p:grpSpPr>
        <p:sp>
          <p:nvSpPr>
            <p:cNvPr id="420" name="Rectangle 419"/>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21" name="Rectangle 420"/>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22" name="Rectangle 421"/>
            <p:cNvSpPr/>
            <p:nvPr/>
          </p:nvSpPr>
          <p:spPr>
            <a:xfrm>
              <a:off x="2689609"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423" name="Straight Connector 422"/>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cxnSp>
        <p:nvCxnSpPr>
          <p:cNvPr id="424" name="Straight Connector 423"/>
          <p:cNvCxnSpPr>
            <a:stCxn id="412" idx="3"/>
            <a:endCxn id="413" idx="1"/>
          </p:cNvCxnSpPr>
          <p:nvPr/>
        </p:nvCxnSpPr>
        <p:spPr>
          <a:xfrm>
            <a:off x="8164271" y="3256315"/>
            <a:ext cx="142391" cy="2842"/>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25" name="Group 424"/>
          <p:cNvGrpSpPr/>
          <p:nvPr/>
        </p:nvGrpSpPr>
        <p:grpSpPr>
          <a:xfrm>
            <a:off x="7153622" y="3510989"/>
            <a:ext cx="216242" cy="42162"/>
            <a:chOff x="2259061" y="4546976"/>
            <a:chExt cx="576021" cy="152400"/>
          </a:xfrm>
        </p:grpSpPr>
        <p:sp>
          <p:nvSpPr>
            <p:cNvPr id="426" name="Rectangle 425"/>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27" name="Rectangle 426"/>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28" name="Rectangle 427"/>
            <p:cNvSpPr/>
            <p:nvPr/>
          </p:nvSpPr>
          <p:spPr>
            <a:xfrm>
              <a:off x="2689609"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429" name="Straight Connector 428"/>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430" name="Group 429"/>
          <p:cNvGrpSpPr/>
          <p:nvPr/>
        </p:nvGrpSpPr>
        <p:grpSpPr>
          <a:xfrm>
            <a:off x="8455150" y="3510989"/>
            <a:ext cx="216242" cy="42162"/>
            <a:chOff x="2259061" y="4546976"/>
            <a:chExt cx="576021" cy="152400"/>
          </a:xfrm>
        </p:grpSpPr>
        <p:sp>
          <p:nvSpPr>
            <p:cNvPr id="431" name="Rectangle 430"/>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32" name="Rectangle 431"/>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33" name="Rectangle 432"/>
            <p:cNvSpPr/>
            <p:nvPr/>
          </p:nvSpPr>
          <p:spPr>
            <a:xfrm>
              <a:off x="2689609"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434" name="Straight Connector 433"/>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45" name="Group 44"/>
          <p:cNvGrpSpPr/>
          <p:nvPr/>
        </p:nvGrpSpPr>
        <p:grpSpPr>
          <a:xfrm>
            <a:off x="6212515" y="2999889"/>
            <a:ext cx="586226" cy="598897"/>
            <a:chOff x="6212515" y="2999889"/>
            <a:chExt cx="586226" cy="598897"/>
          </a:xfrm>
        </p:grpSpPr>
        <p:pic>
          <p:nvPicPr>
            <p:cNvPr id="447" name="Picture 446"/>
            <p:cNvPicPr>
              <a:picLocks noChangeAspect="1"/>
            </p:cNvPicPr>
            <p:nvPr/>
          </p:nvPicPr>
          <p:blipFill>
            <a:blip r:embed="rId6"/>
            <a:stretch>
              <a:fillRect/>
            </a:stretch>
          </p:blipFill>
          <p:spPr>
            <a:xfrm>
              <a:off x="6212515" y="2999889"/>
              <a:ext cx="515906" cy="461007"/>
            </a:xfrm>
            <a:prstGeom prst="rect">
              <a:avLst/>
            </a:prstGeom>
          </p:spPr>
        </p:pic>
        <p:pic>
          <p:nvPicPr>
            <p:cNvPr id="409" name="Picture 408"/>
            <p:cNvPicPr>
              <a:picLocks noChangeAspect="1"/>
            </p:cNvPicPr>
            <p:nvPr/>
          </p:nvPicPr>
          <p:blipFill>
            <a:blip r:embed="rId6"/>
            <a:stretch>
              <a:fillRect/>
            </a:stretch>
          </p:blipFill>
          <p:spPr>
            <a:xfrm>
              <a:off x="6247229" y="3061419"/>
              <a:ext cx="515906" cy="461007"/>
            </a:xfrm>
            <a:prstGeom prst="rect">
              <a:avLst/>
            </a:prstGeom>
          </p:spPr>
        </p:pic>
        <p:pic>
          <p:nvPicPr>
            <p:cNvPr id="448" name="Picture 447"/>
            <p:cNvPicPr>
              <a:picLocks noChangeAspect="1"/>
            </p:cNvPicPr>
            <p:nvPr/>
          </p:nvPicPr>
          <p:blipFill>
            <a:blip r:embed="rId6"/>
            <a:stretch>
              <a:fillRect/>
            </a:stretch>
          </p:blipFill>
          <p:spPr>
            <a:xfrm>
              <a:off x="6282835" y="3137779"/>
              <a:ext cx="515906" cy="461007"/>
            </a:xfrm>
            <a:prstGeom prst="rect">
              <a:avLst/>
            </a:prstGeom>
          </p:spPr>
        </p:pic>
      </p:grpSp>
      <p:pic>
        <p:nvPicPr>
          <p:cNvPr id="152" name="Picture 151"/>
          <p:cNvPicPr>
            <a:picLocks noChangeAspect="1"/>
          </p:cNvPicPr>
          <p:nvPr/>
        </p:nvPicPr>
        <p:blipFill>
          <a:blip r:embed="rId7">
            <a:clrChange>
              <a:clrFrom>
                <a:srgbClr val="B4D7F9"/>
              </a:clrFrom>
              <a:clrTo>
                <a:srgbClr val="B4D7F9">
                  <a:alpha val="0"/>
                </a:srgbClr>
              </a:clrTo>
            </a:clrChange>
            <a:duotone>
              <a:prstClr val="black"/>
              <a:srgbClr val="FF866A">
                <a:tint val="45000"/>
                <a:satMod val="400000"/>
              </a:srgbClr>
            </a:duotone>
          </a:blip>
          <a:stretch>
            <a:fillRect/>
          </a:stretch>
        </p:blipFill>
        <p:spPr>
          <a:xfrm>
            <a:off x="7323763" y="1113982"/>
            <a:ext cx="424650" cy="638532"/>
          </a:xfrm>
          <a:prstGeom prst="rect">
            <a:avLst/>
          </a:prstGeom>
          <a:effectLst/>
        </p:spPr>
      </p:pic>
    </p:spTree>
    <p:extLst>
      <p:ext uri="{BB962C8B-B14F-4D97-AF65-F5344CB8AC3E}">
        <p14:creationId xmlns:p14="http://schemas.microsoft.com/office/powerpoint/2010/main" val="3774027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3153677" y="892745"/>
            <a:ext cx="5358557" cy="401176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350" kern="0" dirty="0">
              <a:solidFill>
                <a:prstClr val="white"/>
              </a:solidFill>
              <a:latin typeface="Arial" panose="020B0604020202020204"/>
              <a:sym typeface="Arial"/>
            </a:endParaRPr>
          </a:p>
        </p:txBody>
      </p:sp>
      <p:sp>
        <p:nvSpPr>
          <p:cNvPr id="24" name="Text Placeholder 23"/>
          <p:cNvSpPr>
            <a:spLocks noGrp="1"/>
          </p:cNvSpPr>
          <p:nvPr>
            <p:ph type="body" sz="quarter" idx="13"/>
          </p:nvPr>
        </p:nvSpPr>
        <p:spPr/>
        <p:txBody>
          <a:bodyPr/>
          <a:lstStyle/>
          <a:p>
            <a:r>
              <a:rPr lang="en-US" dirty="0" err="1">
                <a:latin typeface="+mn-lt"/>
              </a:rPr>
              <a:t>Hyperledger</a:t>
            </a:r>
            <a:r>
              <a:rPr lang="en-US" dirty="0">
                <a:latin typeface="+mn-lt"/>
              </a:rPr>
              <a:t> Fabric V1 Architecture</a:t>
            </a:r>
          </a:p>
        </p:txBody>
      </p:sp>
      <p:grpSp>
        <p:nvGrpSpPr>
          <p:cNvPr id="53" name="Group 52"/>
          <p:cNvGrpSpPr/>
          <p:nvPr/>
        </p:nvGrpSpPr>
        <p:grpSpPr>
          <a:xfrm>
            <a:off x="689208" y="2073870"/>
            <a:ext cx="1970296" cy="1125465"/>
            <a:chOff x="1786347" y="2699333"/>
            <a:chExt cx="1970296" cy="1051945"/>
          </a:xfrm>
        </p:grpSpPr>
        <p:sp>
          <p:nvSpPr>
            <p:cNvPr id="19" name="Rectangle 18"/>
            <p:cNvSpPr/>
            <p:nvPr/>
          </p:nvSpPr>
          <p:spPr>
            <a:xfrm>
              <a:off x="1918471" y="2976826"/>
              <a:ext cx="1094469" cy="431507"/>
            </a:xfrm>
            <a:prstGeom prst="rect">
              <a:avLst/>
            </a:prstGeom>
            <a:ln>
              <a:noFill/>
            </a:ln>
          </p:spPr>
          <p:txBody>
            <a:bodyPr wrap="square">
              <a:spAutoFit/>
            </a:bodyPr>
            <a:lstStyle/>
            <a:p>
              <a:pPr algn="ctr" defTabSz="914378"/>
              <a:r>
                <a:rPr lang="en-US" sz="1200" kern="0" dirty="0">
                  <a:solidFill>
                    <a:prstClr val="black"/>
                  </a:solidFill>
                  <a:latin typeface="Arial"/>
                  <a:cs typeface="Calibri"/>
                  <a:sym typeface="Arial"/>
                </a:rPr>
                <a:t>Client</a:t>
              </a:r>
            </a:p>
            <a:p>
              <a:pPr algn="ctr" defTabSz="914378"/>
              <a:r>
                <a:rPr lang="en-US" sz="1200" kern="0" dirty="0">
                  <a:solidFill>
                    <a:prstClr val="black"/>
                  </a:solidFill>
                  <a:latin typeface="Arial"/>
                  <a:cs typeface="Calibri"/>
                  <a:sym typeface="Arial"/>
                </a:rPr>
                <a:t>Application</a:t>
              </a:r>
            </a:p>
          </p:txBody>
        </p:sp>
        <p:grpSp>
          <p:nvGrpSpPr>
            <p:cNvPr id="20" name="Group 19"/>
            <p:cNvGrpSpPr/>
            <p:nvPr/>
          </p:nvGrpSpPr>
          <p:grpSpPr>
            <a:xfrm>
              <a:off x="1786347" y="2699333"/>
              <a:ext cx="1970296" cy="1051945"/>
              <a:chOff x="265172" y="2308763"/>
              <a:chExt cx="712071" cy="676800"/>
            </a:xfrm>
          </p:grpSpPr>
          <p:sp>
            <p:nvSpPr>
              <p:cNvPr id="22" name="Rounded Rectangle 21"/>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3600" kern="0" dirty="0">
                  <a:solidFill>
                    <a:prstClr val="white"/>
                  </a:solidFill>
                  <a:latin typeface="Arial" panose="020B0604020202020204"/>
                  <a:sym typeface="Arial"/>
                </a:endParaRPr>
              </a:p>
            </p:txBody>
          </p:sp>
          <p:cxnSp>
            <p:nvCxnSpPr>
              <p:cNvPr id="23" name="Straight Connector 22"/>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080651" y="2976826"/>
              <a:ext cx="624685" cy="431507"/>
            </a:xfrm>
            <a:prstGeom prst="rect">
              <a:avLst/>
            </a:prstGeom>
            <a:noFill/>
            <a:ln>
              <a:noFill/>
            </a:ln>
          </p:spPr>
          <p:txBody>
            <a:bodyPr wrap="square" rtlCol="0">
              <a:spAutoFit/>
            </a:bodyPr>
            <a:lstStyle/>
            <a:p>
              <a:pPr algn="ctr" defTabSz="914378"/>
              <a:r>
                <a:rPr lang="en-US" sz="1200" kern="0" dirty="0">
                  <a:solidFill>
                    <a:srgbClr val="000000"/>
                  </a:solidFill>
                  <a:latin typeface="Arial"/>
                  <a:cs typeface="Arial"/>
                  <a:sym typeface="Arial"/>
                </a:rPr>
                <a:t>SDK (HFC)</a:t>
              </a:r>
            </a:p>
          </p:txBody>
        </p:sp>
      </p:grpSp>
      <p:grpSp>
        <p:nvGrpSpPr>
          <p:cNvPr id="31" name="Group 30"/>
          <p:cNvGrpSpPr/>
          <p:nvPr/>
        </p:nvGrpSpPr>
        <p:grpSpPr>
          <a:xfrm>
            <a:off x="3461022" y="1162192"/>
            <a:ext cx="1397932" cy="578274"/>
            <a:chOff x="2397605" y="2782776"/>
            <a:chExt cx="1397932" cy="578274"/>
          </a:xfrm>
        </p:grpSpPr>
        <p:sp>
          <p:nvSpPr>
            <p:cNvPr id="33" name="Rectangle 32"/>
            <p:cNvSpPr/>
            <p:nvPr/>
          </p:nvSpPr>
          <p:spPr>
            <a:xfrm>
              <a:off x="2397605" y="2782776"/>
              <a:ext cx="1397932" cy="57827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8"/>
              <a:r>
                <a:rPr lang="en-US" sz="1100" kern="0" dirty="0">
                  <a:solidFill>
                    <a:prstClr val="black"/>
                  </a:solidFill>
                  <a:latin typeface="Arial" panose="020B0604020202020204"/>
                  <a:sym typeface="Arial"/>
                </a:rPr>
                <a:t>Membership</a:t>
              </a:r>
            </a:p>
            <a:p>
              <a:pPr algn="r" defTabSz="914378"/>
              <a:r>
                <a:rPr lang="en-US" sz="1100" kern="0" dirty="0">
                  <a:solidFill>
                    <a:prstClr val="black"/>
                  </a:solidFill>
                  <a:latin typeface="Arial" panose="020B0604020202020204"/>
                  <a:sym typeface="Arial"/>
                </a:rPr>
                <a:t>Services</a:t>
              </a:r>
              <a:br>
                <a:rPr lang="en-US" sz="1100" kern="0" dirty="0">
                  <a:solidFill>
                    <a:prstClr val="black"/>
                  </a:solidFill>
                  <a:latin typeface="Arial" panose="020B0604020202020204"/>
                  <a:sym typeface="Arial"/>
                </a:rPr>
              </a:br>
              <a:endParaRPr lang="en-US" sz="1100" kern="0" dirty="0">
                <a:solidFill>
                  <a:prstClr val="black"/>
                </a:solidFill>
                <a:latin typeface="Arial" panose="020B0604020202020204"/>
                <a:sym typeface="Arial"/>
              </a:endParaRPr>
            </a:p>
          </p:txBody>
        </p:sp>
        <p:pic>
          <p:nvPicPr>
            <p:cNvPr id="32" name="Picture 7" descr="Interconnected_icon_bk"/>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9092" y="2833627"/>
              <a:ext cx="497078" cy="51002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6110357" y="1647487"/>
            <a:ext cx="2004490" cy="2820402"/>
            <a:chOff x="6565932" y="1507986"/>
            <a:chExt cx="2004490" cy="2820402"/>
          </a:xfrm>
        </p:grpSpPr>
        <p:sp>
          <p:nvSpPr>
            <p:cNvPr id="34" name="Rounded Rectangle 33"/>
            <p:cNvSpPr/>
            <p:nvPr/>
          </p:nvSpPr>
          <p:spPr>
            <a:xfrm>
              <a:off x="6565932" y="1903822"/>
              <a:ext cx="2004490" cy="2424566"/>
            </a:xfrm>
            <a:prstGeom prst="roundRect">
              <a:avLst/>
            </a:prstGeom>
            <a:solidFill>
              <a:schemeClr val="bg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2400" kern="0" dirty="0">
                <a:solidFill>
                  <a:srgbClr val="000000"/>
                </a:solidFill>
                <a:latin typeface="Arial" panose="020B0604020202020204"/>
                <a:sym typeface="Arial"/>
              </a:endParaRPr>
            </a:p>
          </p:txBody>
        </p:sp>
        <p:sp>
          <p:nvSpPr>
            <p:cNvPr id="36" name="Rectangle 35"/>
            <p:cNvSpPr/>
            <p:nvPr/>
          </p:nvSpPr>
          <p:spPr>
            <a:xfrm>
              <a:off x="7280719" y="1507986"/>
              <a:ext cx="562976" cy="307777"/>
            </a:xfrm>
            <a:prstGeom prst="rect">
              <a:avLst/>
            </a:prstGeom>
          </p:spPr>
          <p:txBody>
            <a:bodyPr wrap="none">
              <a:spAutoFit/>
            </a:bodyPr>
            <a:lstStyle/>
            <a:p>
              <a:pPr algn="ctr" defTabSz="914378"/>
              <a:r>
                <a:rPr lang="en-US" sz="1400" kern="0" dirty="0">
                  <a:solidFill>
                    <a:srgbClr val="000000"/>
                  </a:solidFill>
                  <a:latin typeface="Arial"/>
                  <a:cs typeface="Arial"/>
                  <a:sym typeface="Arial"/>
                </a:rPr>
                <a:t>Peer</a:t>
              </a:r>
            </a:p>
          </p:txBody>
        </p:sp>
        <p:sp>
          <p:nvSpPr>
            <p:cNvPr id="37" name="Rounded Rectangle 36"/>
            <p:cNvSpPr/>
            <p:nvPr/>
          </p:nvSpPr>
          <p:spPr>
            <a:xfrm>
              <a:off x="6716331" y="2063616"/>
              <a:ext cx="1703690" cy="372013"/>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1400" kern="0" dirty="0">
                  <a:solidFill>
                    <a:prstClr val="white"/>
                  </a:solidFill>
                  <a:latin typeface="Arial" panose="020B0604020202020204"/>
                  <a:sym typeface="Arial"/>
                </a:rPr>
                <a:t>Endorser</a:t>
              </a:r>
            </a:p>
          </p:txBody>
        </p:sp>
        <p:sp>
          <p:nvSpPr>
            <p:cNvPr id="38" name="Rectangle 37"/>
            <p:cNvSpPr/>
            <p:nvPr/>
          </p:nvSpPr>
          <p:spPr>
            <a:xfrm>
              <a:off x="6754326" y="3058936"/>
              <a:ext cx="740908" cy="307777"/>
            </a:xfrm>
            <a:prstGeom prst="rect">
              <a:avLst/>
            </a:prstGeom>
          </p:spPr>
          <p:txBody>
            <a:bodyPr wrap="none">
              <a:spAutoFit/>
            </a:bodyPr>
            <a:lstStyle/>
            <a:p>
              <a:pPr algn="ctr" defTabSz="914378"/>
              <a:r>
                <a:rPr lang="en-US" sz="1400" kern="0" dirty="0">
                  <a:solidFill>
                    <a:srgbClr val="000000"/>
                  </a:solidFill>
                  <a:latin typeface="Arial"/>
                  <a:cs typeface="Arial"/>
                  <a:sym typeface="Arial"/>
                </a:rPr>
                <a:t>Ledger</a:t>
              </a:r>
            </a:p>
          </p:txBody>
        </p:sp>
        <p:grpSp>
          <p:nvGrpSpPr>
            <p:cNvPr id="39" name="Group 38"/>
            <p:cNvGrpSpPr/>
            <p:nvPr/>
          </p:nvGrpSpPr>
          <p:grpSpPr>
            <a:xfrm>
              <a:off x="7983288" y="3129302"/>
              <a:ext cx="432016" cy="114300"/>
              <a:chOff x="2259061" y="4546976"/>
              <a:chExt cx="576021" cy="152400"/>
            </a:xfrm>
          </p:grpSpPr>
          <p:sp>
            <p:nvSpPr>
              <p:cNvPr id="40" name="Rectangle 39"/>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350" kern="0" dirty="0">
                  <a:solidFill>
                    <a:prstClr val="white"/>
                  </a:solidFill>
                  <a:latin typeface="Arial" panose="020B0604020202020204"/>
                  <a:sym typeface="Arial"/>
                </a:endParaRPr>
              </a:p>
            </p:txBody>
          </p:sp>
          <p:sp>
            <p:nvSpPr>
              <p:cNvPr id="41" name="Rectangle 40"/>
              <p:cNvSpPr/>
              <p:nvPr/>
            </p:nvSpPr>
            <p:spPr>
              <a:xfrm>
                <a:off x="2475990"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350" kern="0" dirty="0">
                  <a:solidFill>
                    <a:prstClr val="white"/>
                  </a:solidFill>
                  <a:latin typeface="Arial" panose="020B0604020202020204"/>
                  <a:sym typeface="Arial"/>
                </a:endParaRPr>
              </a:p>
            </p:txBody>
          </p:sp>
          <p:sp>
            <p:nvSpPr>
              <p:cNvPr id="42" name="Rectangle 4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350" kern="0" dirty="0">
                  <a:solidFill>
                    <a:prstClr val="white"/>
                  </a:solidFill>
                  <a:latin typeface="Arial" panose="020B0604020202020204"/>
                  <a:sym typeface="Arial"/>
                </a:endParaRPr>
              </a:p>
            </p:txBody>
          </p:sp>
          <p:cxnSp>
            <p:nvCxnSpPr>
              <p:cNvPr id="43" name="Straight Connector 42"/>
              <p:cNvCxnSpPr/>
              <p:nvPr/>
            </p:nvCxnSpPr>
            <p:spPr>
              <a:xfrm>
                <a:off x="2404534" y="4623176"/>
                <a:ext cx="285075" cy="0"/>
              </a:xfrm>
              <a:prstGeom prst="line">
                <a:avLst/>
              </a:prstGeom>
              <a:solidFill>
                <a:schemeClr val="tx2"/>
              </a:solidFill>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44" name="Rounded Rectangle 43"/>
            <p:cNvSpPr/>
            <p:nvPr/>
          </p:nvSpPr>
          <p:spPr>
            <a:xfrm>
              <a:off x="6716331" y="2646461"/>
              <a:ext cx="1698974" cy="380146"/>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1400" kern="0" dirty="0">
                  <a:solidFill>
                    <a:srgbClr val="000000"/>
                  </a:solidFill>
                  <a:latin typeface="Arial" panose="020B0604020202020204"/>
                  <a:sym typeface="Arial"/>
                </a:rPr>
                <a:t>Committer</a:t>
              </a:r>
            </a:p>
          </p:txBody>
        </p:sp>
        <p:sp>
          <p:nvSpPr>
            <p:cNvPr id="45" name="Rounded Rectangle 44"/>
            <p:cNvSpPr/>
            <p:nvPr/>
          </p:nvSpPr>
          <p:spPr>
            <a:xfrm>
              <a:off x="7980604" y="3422277"/>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825" kern="0" dirty="0">
                  <a:solidFill>
                    <a:srgbClr val="000000"/>
                  </a:solidFill>
                  <a:latin typeface="Arial" panose="020B0604020202020204"/>
                  <a:sym typeface="Arial"/>
                </a:rPr>
                <a:t>A</a:t>
              </a:r>
            </a:p>
          </p:txBody>
        </p:sp>
        <p:sp>
          <p:nvSpPr>
            <p:cNvPr id="46" name="Rectangle 45"/>
            <p:cNvSpPr/>
            <p:nvPr/>
          </p:nvSpPr>
          <p:spPr>
            <a:xfrm>
              <a:off x="6784483" y="3446546"/>
              <a:ext cx="1040671" cy="307777"/>
            </a:xfrm>
            <a:prstGeom prst="rect">
              <a:avLst/>
            </a:prstGeom>
          </p:spPr>
          <p:txBody>
            <a:bodyPr wrap="none">
              <a:spAutoFit/>
            </a:bodyPr>
            <a:lstStyle/>
            <a:p>
              <a:pPr algn="ctr" defTabSz="914378"/>
              <a:r>
                <a:rPr lang="en-US" sz="1400" kern="0" dirty="0">
                  <a:solidFill>
                    <a:srgbClr val="000000"/>
                  </a:solidFill>
                  <a:latin typeface="Arial"/>
                  <a:cs typeface="Arial"/>
                  <a:sym typeface="Arial"/>
                </a:rPr>
                <a:t>Chaincode</a:t>
              </a:r>
            </a:p>
          </p:txBody>
        </p:sp>
        <p:sp>
          <p:nvSpPr>
            <p:cNvPr id="47" name="Rounded Rectangle 46"/>
            <p:cNvSpPr/>
            <p:nvPr/>
          </p:nvSpPr>
          <p:spPr>
            <a:xfrm>
              <a:off x="8190025" y="348898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825" kern="0" dirty="0">
                  <a:solidFill>
                    <a:srgbClr val="000000"/>
                  </a:solidFill>
                  <a:latin typeface="Arial" panose="020B0604020202020204"/>
                  <a:sym typeface="Arial"/>
                </a:rPr>
                <a:t>B</a:t>
              </a:r>
            </a:p>
          </p:txBody>
        </p:sp>
        <p:grpSp>
          <p:nvGrpSpPr>
            <p:cNvPr id="51" name="Group 50"/>
            <p:cNvGrpSpPr/>
            <p:nvPr/>
          </p:nvGrpSpPr>
          <p:grpSpPr>
            <a:xfrm>
              <a:off x="8094725" y="3904058"/>
              <a:ext cx="230613" cy="276999"/>
              <a:chOff x="1642032" y="3300064"/>
              <a:chExt cx="230613" cy="276999"/>
            </a:xfrm>
          </p:grpSpPr>
          <p:sp>
            <p:nvSpPr>
              <p:cNvPr id="49" name="Oval 48"/>
              <p:cNvSpPr/>
              <p:nvPr/>
            </p:nvSpPr>
            <p:spPr>
              <a:xfrm>
                <a:off x="1642032" y="3325860"/>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378"/>
                <a:endParaRPr lang="en-US" sz="1350" kern="0" dirty="0">
                  <a:solidFill>
                    <a:prstClr val="white"/>
                  </a:solidFill>
                  <a:latin typeface="Arial" panose="020B0604020202020204"/>
                  <a:sym typeface="Arial"/>
                </a:endParaRPr>
              </a:p>
            </p:txBody>
          </p:sp>
          <p:sp>
            <p:nvSpPr>
              <p:cNvPr id="50" name="TextBox 49"/>
              <p:cNvSpPr txBox="1"/>
              <p:nvPr/>
            </p:nvSpPr>
            <p:spPr>
              <a:xfrm>
                <a:off x="1644697" y="3300064"/>
                <a:ext cx="227948" cy="276999"/>
              </a:xfrm>
              <a:prstGeom prst="rect">
                <a:avLst/>
              </a:prstGeom>
              <a:noFill/>
            </p:spPr>
            <p:txBody>
              <a:bodyPr wrap="none" rtlCol="0">
                <a:spAutoFit/>
              </a:bodyPr>
              <a:lstStyle/>
              <a:p>
                <a:pPr defTabSz="914378"/>
                <a:r>
                  <a:rPr lang="en-US" sz="1200" kern="0" dirty="0">
                    <a:solidFill>
                      <a:srgbClr val="FF3220"/>
                    </a:solidFill>
                    <a:latin typeface="Arial"/>
                    <a:cs typeface="Arial"/>
                    <a:sym typeface="Arial"/>
                  </a:rPr>
                  <a:t>!</a:t>
                </a:r>
              </a:p>
            </p:txBody>
          </p:sp>
        </p:grpSp>
        <p:sp>
          <p:nvSpPr>
            <p:cNvPr id="52" name="Rectangle 51"/>
            <p:cNvSpPr/>
            <p:nvPr/>
          </p:nvSpPr>
          <p:spPr>
            <a:xfrm>
              <a:off x="6741623" y="3839477"/>
              <a:ext cx="732894" cy="307777"/>
            </a:xfrm>
            <a:prstGeom prst="rect">
              <a:avLst/>
            </a:prstGeom>
          </p:spPr>
          <p:txBody>
            <a:bodyPr wrap="none">
              <a:spAutoFit/>
            </a:bodyPr>
            <a:lstStyle/>
            <a:p>
              <a:pPr algn="ctr" defTabSz="914378"/>
              <a:r>
                <a:rPr lang="en-US" sz="1400" kern="0" dirty="0">
                  <a:solidFill>
                    <a:srgbClr val="000000"/>
                  </a:solidFill>
                  <a:latin typeface="Arial"/>
                  <a:cs typeface="Arial"/>
                  <a:sym typeface="Arial"/>
                </a:rPr>
                <a:t>Events</a:t>
              </a:r>
            </a:p>
          </p:txBody>
        </p:sp>
      </p:grpSp>
      <p:cxnSp>
        <p:nvCxnSpPr>
          <p:cNvPr id="58" name="Straight Arrow Connector 57"/>
          <p:cNvCxnSpPr/>
          <p:nvPr/>
        </p:nvCxnSpPr>
        <p:spPr>
          <a:xfrm>
            <a:off x="2668647" y="2300720"/>
            <a:ext cx="3581874" cy="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2" idx="3"/>
            <a:endCxn id="62" idx="1"/>
          </p:cNvCxnSpPr>
          <p:nvPr/>
        </p:nvCxnSpPr>
        <p:spPr>
          <a:xfrm>
            <a:off x="2659504" y="2636603"/>
            <a:ext cx="1174603" cy="1005435"/>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778884" y="3313190"/>
            <a:ext cx="342607" cy="240131"/>
            <a:chOff x="3053916" y="6186281"/>
            <a:chExt cx="456809" cy="320175"/>
          </a:xfrm>
        </p:grpSpPr>
        <p:sp>
          <p:nvSpPr>
            <p:cNvPr id="65" name="Rectangle 64"/>
            <p:cNvSpPr/>
            <p:nvPr/>
          </p:nvSpPr>
          <p:spPr>
            <a:xfrm>
              <a:off x="3053916" y="6272185"/>
              <a:ext cx="456809" cy="234271"/>
            </a:xfrm>
            <a:prstGeom prst="rect">
              <a:avLst/>
            </a:prstGeom>
            <a:no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200" kern="0" dirty="0">
                <a:solidFill>
                  <a:prstClr val="white"/>
                </a:solidFill>
                <a:latin typeface="Arial" panose="020B0604020202020204"/>
                <a:sym typeface="Arial"/>
              </a:endParaRPr>
            </a:p>
          </p:txBody>
        </p:sp>
        <p:sp>
          <p:nvSpPr>
            <p:cNvPr id="66" name="Oval 65"/>
            <p:cNvSpPr/>
            <p:nvPr/>
          </p:nvSpPr>
          <p:spPr>
            <a:xfrm>
              <a:off x="3384550" y="6362700"/>
              <a:ext cx="45719" cy="45719"/>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200" kern="0" dirty="0">
                <a:solidFill>
                  <a:prstClr val="white"/>
                </a:solidFill>
                <a:latin typeface="Arial" panose="020B0604020202020204"/>
                <a:sym typeface="Arial"/>
              </a:endParaRPr>
            </a:p>
          </p:txBody>
        </p:sp>
        <p:cxnSp>
          <p:nvCxnSpPr>
            <p:cNvPr id="67" name="Straight Connector 66"/>
            <p:cNvCxnSpPr/>
            <p:nvPr/>
          </p:nvCxnSpPr>
          <p:spPr>
            <a:xfrm flipV="1">
              <a:off x="3053916" y="6189456"/>
              <a:ext cx="423374" cy="8273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474115" y="6186281"/>
              <a:ext cx="0" cy="82729"/>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Arrow Connector 68"/>
          <p:cNvCxnSpPr>
            <a:stCxn id="62" idx="3"/>
            <a:endCxn id="44" idx="1"/>
          </p:cNvCxnSpPr>
          <p:nvPr/>
        </p:nvCxnSpPr>
        <p:spPr>
          <a:xfrm flipV="1">
            <a:off x="5543422" y="2976036"/>
            <a:ext cx="717334" cy="666002"/>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0" idx="3"/>
          </p:cNvCxnSpPr>
          <p:nvPr/>
        </p:nvCxnSpPr>
        <p:spPr>
          <a:xfrm>
            <a:off x="7869763" y="4182059"/>
            <a:ext cx="785713" cy="1"/>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4159988" y="4455323"/>
            <a:ext cx="1071606" cy="230832"/>
          </a:xfrm>
          <a:prstGeom prst="rect">
            <a:avLst/>
          </a:prstGeom>
          <a:noFill/>
        </p:spPr>
        <p:txBody>
          <a:bodyPr wrap="square" rtlCol="0">
            <a:spAutoFit/>
          </a:bodyPr>
          <a:lstStyle/>
          <a:p>
            <a:pPr defTabSz="914378"/>
            <a:r>
              <a:rPr lang="en-US" sz="900" kern="0" dirty="0">
                <a:solidFill>
                  <a:srgbClr val="000000"/>
                </a:solidFill>
                <a:latin typeface="Arial"/>
                <a:cs typeface="Arial"/>
                <a:sym typeface="Arial"/>
              </a:rPr>
              <a:t>Ordering-Service</a:t>
            </a:r>
          </a:p>
        </p:txBody>
      </p:sp>
      <p:grpSp>
        <p:nvGrpSpPr>
          <p:cNvPr id="60" name="Group 59"/>
          <p:cNvGrpSpPr/>
          <p:nvPr/>
        </p:nvGrpSpPr>
        <p:grpSpPr>
          <a:xfrm>
            <a:off x="3834106" y="2837535"/>
            <a:ext cx="1709316" cy="1609006"/>
            <a:chOff x="3620745" y="2847577"/>
            <a:chExt cx="1709316" cy="1609006"/>
          </a:xfrm>
        </p:grpSpPr>
        <p:sp>
          <p:nvSpPr>
            <p:cNvPr id="62" name="Rounded Rectangle 61"/>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350" kern="0" dirty="0">
                <a:solidFill>
                  <a:prstClr val="white"/>
                </a:solidFill>
                <a:latin typeface="Arial" panose="020B0604020202020204"/>
                <a:sym typeface="Arial"/>
              </a:endParaRPr>
            </a:p>
          </p:txBody>
        </p:sp>
        <p:sp>
          <p:nvSpPr>
            <p:cNvPr id="63" name="Rounded Rectangle 62"/>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2400" kern="0" dirty="0">
                  <a:solidFill>
                    <a:srgbClr val="000000"/>
                  </a:solidFill>
                  <a:latin typeface="Arial" panose="020B0604020202020204"/>
                  <a:sym typeface="Arial"/>
                </a:rPr>
                <a:t>O</a:t>
              </a:r>
            </a:p>
          </p:txBody>
        </p:sp>
        <p:sp>
          <p:nvSpPr>
            <p:cNvPr id="70" name="Rounded Rectangle 69"/>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2400" kern="0" dirty="0">
                  <a:solidFill>
                    <a:srgbClr val="000000"/>
                  </a:solidFill>
                  <a:latin typeface="Arial" panose="020B0604020202020204"/>
                  <a:sym typeface="Arial"/>
                </a:rPr>
                <a:t>O</a:t>
              </a:r>
            </a:p>
          </p:txBody>
        </p:sp>
        <p:sp>
          <p:nvSpPr>
            <p:cNvPr id="71" name="Rounded Rectangle 70"/>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2400" kern="0" dirty="0">
                  <a:solidFill>
                    <a:srgbClr val="000000"/>
                  </a:solidFill>
                  <a:latin typeface="Arial" panose="020B0604020202020204"/>
                  <a:sym typeface="Arial"/>
                </a:rPr>
                <a:t>O</a:t>
              </a:r>
            </a:p>
          </p:txBody>
        </p:sp>
        <p:cxnSp>
          <p:nvCxnSpPr>
            <p:cNvPr id="72" name="Straight Connector 71"/>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066921" y="3562927"/>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4874504" y="3565692"/>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341787" y="3536576"/>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341787" y="3530645"/>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0" name="Rounded Rectangle 79"/>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2400" kern="0" dirty="0">
                  <a:solidFill>
                    <a:srgbClr val="000000"/>
                  </a:solidFill>
                  <a:latin typeface="Arial" panose="020B0604020202020204"/>
                  <a:sym typeface="Arial"/>
                </a:rPr>
                <a:t>O</a:t>
              </a:r>
            </a:p>
          </p:txBody>
        </p:sp>
      </p:grpSp>
      <p:grpSp>
        <p:nvGrpSpPr>
          <p:cNvPr id="81" name="Group 80"/>
          <p:cNvGrpSpPr/>
          <p:nvPr/>
        </p:nvGrpSpPr>
        <p:grpSpPr>
          <a:xfrm>
            <a:off x="5601412" y="1217179"/>
            <a:ext cx="884480" cy="464726"/>
            <a:chOff x="8203321" y="3097576"/>
            <a:chExt cx="866669" cy="411867"/>
          </a:xfrm>
        </p:grpSpPr>
        <p:sp>
          <p:nvSpPr>
            <p:cNvPr id="82" name="Rectangle 81"/>
            <p:cNvSpPr/>
            <p:nvPr/>
          </p:nvSpPr>
          <p:spPr>
            <a:xfrm>
              <a:off x="8203321" y="3097576"/>
              <a:ext cx="866669" cy="411867"/>
            </a:xfrm>
            <a:prstGeom prst="rect">
              <a:avLst/>
            </a:prstGeom>
            <a:solidFill>
              <a:schemeClr val="bg1"/>
            </a:solidFill>
            <a:ln w="254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200" kern="0" dirty="0">
                <a:solidFill>
                  <a:srgbClr val="003BC9"/>
                </a:solidFill>
                <a:latin typeface="Arial" panose="020B0604020202020204"/>
                <a:sym typeface="Arial"/>
              </a:endParaRPr>
            </a:p>
          </p:txBody>
        </p:sp>
        <p:pic>
          <p:nvPicPr>
            <p:cNvPr id="84" name="Picture 83"/>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85" name="TextBox 84"/>
            <p:cNvSpPr txBox="1"/>
            <p:nvPr/>
          </p:nvSpPr>
          <p:spPr>
            <a:xfrm>
              <a:off x="8314937" y="3174808"/>
              <a:ext cx="289100" cy="189291"/>
            </a:xfrm>
            <a:prstGeom prst="rect">
              <a:avLst/>
            </a:prstGeom>
            <a:noFill/>
            <a:ln>
              <a:solidFill>
                <a:schemeClr val="tx2"/>
              </a:solidFill>
            </a:ln>
          </p:spPr>
          <p:txBody>
            <a:bodyPr wrap="square" rtlCol="0">
              <a:spAutoFit/>
            </a:bodyPr>
            <a:lstStyle/>
            <a:p>
              <a:pPr marL="214308" indent="-214308" defTabSz="914378">
                <a:buFont typeface="Wingdings" charset="2"/>
                <a:buChar char="ü"/>
              </a:pPr>
              <a:r>
                <a:rPr lang="en-US" sz="788" kern="0" dirty="0">
                  <a:solidFill>
                    <a:srgbClr val="003BC9"/>
                  </a:solidFill>
                  <a:latin typeface="Arial"/>
                  <a:cs typeface="Helvetica Neue"/>
                  <a:sym typeface="Arial"/>
                </a:rPr>
                <a:t> </a:t>
              </a:r>
            </a:p>
          </p:txBody>
        </p:sp>
      </p:grpSp>
      <p:sp>
        <p:nvSpPr>
          <p:cNvPr id="86" name="TextBox 85"/>
          <p:cNvSpPr txBox="1"/>
          <p:nvPr/>
        </p:nvSpPr>
        <p:spPr>
          <a:xfrm>
            <a:off x="5642757" y="961962"/>
            <a:ext cx="801791" cy="246221"/>
          </a:xfrm>
          <a:prstGeom prst="rect">
            <a:avLst/>
          </a:prstGeom>
          <a:noFill/>
          <a:effectLst/>
        </p:spPr>
        <p:txBody>
          <a:bodyPr wrap="square" rtlCol="0">
            <a:spAutoFit/>
          </a:bodyPr>
          <a:lstStyle/>
          <a:p>
            <a:pPr algn="ctr" defTabSz="914378"/>
            <a:r>
              <a:rPr lang="en-US" sz="1000" kern="0" dirty="0">
                <a:solidFill>
                  <a:srgbClr val="000000"/>
                </a:solidFill>
                <a:latin typeface="Arial"/>
                <a:cs typeface="Calibri"/>
                <a:sym typeface="Arial"/>
              </a:rPr>
              <a:t>Fabric-CA</a:t>
            </a:r>
          </a:p>
        </p:txBody>
      </p:sp>
      <p:grpSp>
        <p:nvGrpSpPr>
          <p:cNvPr id="87" name="Group 86"/>
          <p:cNvGrpSpPr/>
          <p:nvPr/>
        </p:nvGrpSpPr>
        <p:grpSpPr>
          <a:xfrm>
            <a:off x="1771033" y="1223350"/>
            <a:ext cx="884480" cy="464726"/>
            <a:chOff x="8203321" y="3097576"/>
            <a:chExt cx="866669" cy="411867"/>
          </a:xfrm>
        </p:grpSpPr>
        <p:sp>
          <p:nvSpPr>
            <p:cNvPr id="88" name="Rectangle 87"/>
            <p:cNvSpPr/>
            <p:nvPr/>
          </p:nvSpPr>
          <p:spPr>
            <a:xfrm>
              <a:off x="8203321" y="3097576"/>
              <a:ext cx="866669" cy="411867"/>
            </a:xfrm>
            <a:prstGeom prst="rect">
              <a:avLst/>
            </a:prstGeom>
            <a:solidFill>
              <a:schemeClr val="bg1"/>
            </a:solidFill>
            <a:ln w="254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200" kern="0" dirty="0">
                <a:solidFill>
                  <a:srgbClr val="003BC9"/>
                </a:solidFill>
                <a:latin typeface="Arial" panose="020B0604020202020204"/>
                <a:sym typeface="Arial"/>
              </a:endParaRPr>
            </a:p>
          </p:txBody>
        </p:sp>
        <p:pic>
          <p:nvPicPr>
            <p:cNvPr id="89" name="Picture 88"/>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90" name="TextBox 89"/>
            <p:cNvSpPr txBox="1"/>
            <p:nvPr/>
          </p:nvSpPr>
          <p:spPr>
            <a:xfrm>
              <a:off x="8314937" y="3174808"/>
              <a:ext cx="289100" cy="189291"/>
            </a:xfrm>
            <a:prstGeom prst="rect">
              <a:avLst/>
            </a:prstGeom>
            <a:noFill/>
            <a:ln>
              <a:solidFill>
                <a:schemeClr val="tx2"/>
              </a:solidFill>
            </a:ln>
          </p:spPr>
          <p:txBody>
            <a:bodyPr wrap="square" rtlCol="0">
              <a:spAutoFit/>
            </a:bodyPr>
            <a:lstStyle/>
            <a:p>
              <a:pPr marL="214308" indent="-214308" defTabSz="914378">
                <a:buFont typeface="Wingdings" charset="2"/>
                <a:buChar char="ü"/>
              </a:pPr>
              <a:r>
                <a:rPr lang="en-US" sz="788" kern="0" dirty="0">
                  <a:solidFill>
                    <a:srgbClr val="003BC9"/>
                  </a:solidFill>
                  <a:latin typeface="Arial"/>
                  <a:cs typeface="Helvetica Neue"/>
                  <a:sym typeface="Arial"/>
                </a:rPr>
                <a:t> </a:t>
              </a:r>
            </a:p>
          </p:txBody>
        </p:sp>
      </p:grpSp>
      <p:sp>
        <p:nvSpPr>
          <p:cNvPr id="91" name="TextBox 90"/>
          <p:cNvSpPr txBox="1"/>
          <p:nvPr/>
        </p:nvSpPr>
        <p:spPr>
          <a:xfrm>
            <a:off x="1741709" y="971105"/>
            <a:ext cx="943129" cy="246221"/>
          </a:xfrm>
          <a:prstGeom prst="rect">
            <a:avLst/>
          </a:prstGeom>
          <a:noFill/>
          <a:effectLst/>
        </p:spPr>
        <p:txBody>
          <a:bodyPr wrap="square" rtlCol="0">
            <a:spAutoFit/>
          </a:bodyPr>
          <a:lstStyle/>
          <a:p>
            <a:pPr algn="ctr" defTabSz="914378"/>
            <a:r>
              <a:rPr lang="en-US" sz="1000" kern="0">
                <a:solidFill>
                  <a:srgbClr val="000000"/>
                </a:solidFill>
                <a:latin typeface="Arial"/>
                <a:cs typeface="Calibri"/>
                <a:sym typeface="Arial"/>
              </a:rPr>
              <a:t>External-CA</a:t>
            </a:r>
            <a:endParaRPr lang="en-US" sz="1000" kern="0" dirty="0">
              <a:solidFill>
                <a:srgbClr val="000000"/>
              </a:solidFill>
              <a:latin typeface="Arial"/>
              <a:cs typeface="Calibri"/>
              <a:sym typeface="Arial"/>
            </a:endParaRPr>
          </a:p>
        </p:txBody>
      </p:sp>
      <p:cxnSp>
        <p:nvCxnSpPr>
          <p:cNvPr id="92" name="Straight Arrow Connector 91"/>
          <p:cNvCxnSpPr>
            <a:stCxn id="33" idx="3"/>
            <a:endCxn id="82" idx="1"/>
          </p:cNvCxnSpPr>
          <p:nvPr/>
        </p:nvCxnSpPr>
        <p:spPr>
          <a:xfrm flipV="1">
            <a:off x="4858954" y="1449543"/>
            <a:ext cx="742458" cy="1787"/>
          </a:xfrm>
          <a:prstGeom prst="straightConnector1">
            <a:avLst/>
          </a:prstGeom>
          <a:ln w="19050" cmpd="sng">
            <a:solidFill>
              <a:srgbClr val="266FC0"/>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88" idx="3"/>
            <a:endCxn id="33" idx="1"/>
          </p:cNvCxnSpPr>
          <p:nvPr/>
        </p:nvCxnSpPr>
        <p:spPr>
          <a:xfrm flipV="1">
            <a:off x="2655514" y="1451330"/>
            <a:ext cx="805509" cy="4383"/>
          </a:xfrm>
          <a:prstGeom prst="straightConnector1">
            <a:avLst/>
          </a:prstGeom>
          <a:ln w="19050" cmpd="sng">
            <a:solidFill>
              <a:schemeClr val="tx2"/>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6010364" y="4629737"/>
            <a:ext cx="2247316" cy="276999"/>
          </a:xfrm>
          <a:prstGeom prst="rect">
            <a:avLst/>
          </a:prstGeom>
          <a:noFill/>
        </p:spPr>
        <p:txBody>
          <a:bodyPr wrap="square" rtlCol="0">
            <a:spAutoFit/>
          </a:bodyPr>
          <a:lstStyle/>
          <a:p>
            <a:pPr algn="ctr" defTabSz="914378"/>
            <a:r>
              <a:rPr lang="en-US" sz="1200" kern="0" dirty="0" err="1">
                <a:solidFill>
                  <a:srgbClr val="000000"/>
                </a:solidFill>
                <a:latin typeface="Arial"/>
                <a:cs typeface="Arial"/>
                <a:sym typeface="Arial"/>
              </a:rPr>
              <a:t>Hyperledger</a:t>
            </a:r>
            <a:r>
              <a:rPr lang="en-US" sz="1200" kern="0" dirty="0">
                <a:solidFill>
                  <a:srgbClr val="000000"/>
                </a:solidFill>
                <a:latin typeface="Arial"/>
                <a:cs typeface="Arial"/>
                <a:sym typeface="Arial"/>
              </a:rPr>
              <a:t> Fabric Network</a:t>
            </a:r>
          </a:p>
        </p:txBody>
      </p:sp>
      <p:sp>
        <p:nvSpPr>
          <p:cNvPr id="83" name="TextBox 82"/>
          <p:cNvSpPr txBox="1"/>
          <p:nvPr/>
        </p:nvSpPr>
        <p:spPr>
          <a:xfrm>
            <a:off x="4758620" y="1249373"/>
            <a:ext cx="943129" cy="215444"/>
          </a:xfrm>
          <a:prstGeom prst="rect">
            <a:avLst/>
          </a:prstGeom>
          <a:ln w="19050" cmpd="sng">
            <a:no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wrap="square" rtlCol="0">
            <a:spAutoFit/>
          </a:bodyPr>
          <a:lstStyle/>
          <a:p>
            <a:pPr algn="ctr" defTabSz="914378"/>
            <a:r>
              <a:rPr lang="en-US" sz="800" kern="0" dirty="0">
                <a:solidFill>
                  <a:prstClr val="black"/>
                </a:solidFill>
                <a:latin typeface="Arial" panose="020B0604020202020204"/>
                <a:cs typeface="Calibri"/>
                <a:sym typeface="Arial"/>
              </a:rPr>
              <a:t>optional</a:t>
            </a:r>
            <a:endParaRPr lang="en-US" sz="1000" kern="0" dirty="0">
              <a:solidFill>
                <a:prstClr val="black"/>
              </a:solidFill>
              <a:latin typeface="Arial" panose="020B0604020202020204"/>
              <a:cs typeface="Calibri"/>
              <a:sym typeface="Arial"/>
            </a:endParaRPr>
          </a:p>
        </p:txBody>
      </p:sp>
      <p:sp>
        <p:nvSpPr>
          <p:cNvPr id="75" name="TextBox 74"/>
          <p:cNvSpPr txBox="1"/>
          <p:nvPr/>
        </p:nvSpPr>
        <p:spPr>
          <a:xfrm>
            <a:off x="2584376" y="1261928"/>
            <a:ext cx="943129" cy="215444"/>
          </a:xfrm>
          <a:prstGeom prst="rect">
            <a:avLst/>
          </a:prstGeom>
          <a:noFill/>
          <a:effectLst/>
        </p:spPr>
        <p:txBody>
          <a:bodyPr wrap="square" rtlCol="0">
            <a:spAutoFit/>
          </a:bodyPr>
          <a:lstStyle/>
          <a:p>
            <a:pPr algn="ctr" defTabSz="914378"/>
            <a:r>
              <a:rPr lang="en-US" sz="800" kern="0" dirty="0">
                <a:solidFill>
                  <a:srgbClr val="000000"/>
                </a:solidFill>
                <a:latin typeface="Arial"/>
                <a:cs typeface="Calibri"/>
                <a:sym typeface="Arial"/>
              </a:rPr>
              <a:t>optional</a:t>
            </a:r>
            <a:endParaRPr lang="en-US" sz="1000" kern="0" dirty="0">
              <a:solidFill>
                <a:srgbClr val="000000"/>
              </a:solidFill>
              <a:latin typeface="Arial"/>
              <a:cs typeface="Calibri"/>
              <a:sym typeface="Arial"/>
            </a:endParaRPr>
          </a:p>
        </p:txBody>
      </p:sp>
      <p:grpSp>
        <p:nvGrpSpPr>
          <p:cNvPr id="102" name="Group 101">
            <a:extLst>
              <a:ext uri="{FF2B5EF4-FFF2-40B4-BE49-F238E27FC236}">
                <a16:creationId xmlns:a16="http://schemas.microsoft.com/office/drawing/2014/main" id="{40A456D6-F49D-5D4D-895E-53929943BA14}"/>
              </a:ext>
            </a:extLst>
          </p:cNvPr>
          <p:cNvGrpSpPr/>
          <p:nvPr/>
        </p:nvGrpSpPr>
        <p:grpSpPr>
          <a:xfrm>
            <a:off x="7871168" y="1031881"/>
            <a:ext cx="354666" cy="574130"/>
            <a:chOff x="5701137" y="2384637"/>
            <a:chExt cx="1133935" cy="1812371"/>
          </a:xfrm>
        </p:grpSpPr>
        <p:sp>
          <p:nvSpPr>
            <p:cNvPr id="103" name="Oval 102">
              <a:extLst>
                <a:ext uri="{FF2B5EF4-FFF2-40B4-BE49-F238E27FC236}">
                  <a16:creationId xmlns:a16="http://schemas.microsoft.com/office/drawing/2014/main" id="{637475B5-D2DE-024D-A8A9-AF1C044A898A}"/>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8"/>
              <a:endParaRPr lang="en-US" sz="1350" kern="0">
                <a:solidFill>
                  <a:srgbClr val="FFFFFF"/>
                </a:solidFill>
                <a:latin typeface="Arial" panose="020B0604020202020204"/>
                <a:sym typeface="Arial"/>
              </a:endParaRPr>
            </a:p>
          </p:txBody>
        </p:sp>
        <p:sp>
          <p:nvSpPr>
            <p:cNvPr id="104" name="Round Same Side Corner Rectangle 103">
              <a:extLst>
                <a:ext uri="{FF2B5EF4-FFF2-40B4-BE49-F238E27FC236}">
                  <a16:creationId xmlns:a16="http://schemas.microsoft.com/office/drawing/2014/main" id="{027FAEF8-7373-EE43-A4CD-BD56384103C1}"/>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8"/>
              <a:endParaRPr lang="en-US" sz="1400" b="1" kern="0" dirty="0">
                <a:solidFill>
                  <a:srgbClr val="FFFFFF"/>
                </a:solidFill>
                <a:latin typeface="Arial" panose="020B0604020202020204"/>
                <a:sym typeface="Arial"/>
              </a:endParaRPr>
            </a:p>
          </p:txBody>
        </p:sp>
      </p:grpSp>
      <p:grpSp>
        <p:nvGrpSpPr>
          <p:cNvPr id="105" name="Group 104">
            <a:extLst>
              <a:ext uri="{FF2B5EF4-FFF2-40B4-BE49-F238E27FC236}">
                <a16:creationId xmlns:a16="http://schemas.microsoft.com/office/drawing/2014/main" id="{4836B16A-01D3-CF42-8973-5C9649DD622D}"/>
              </a:ext>
            </a:extLst>
          </p:cNvPr>
          <p:cNvGrpSpPr/>
          <p:nvPr/>
        </p:nvGrpSpPr>
        <p:grpSpPr>
          <a:xfrm>
            <a:off x="7186790" y="1079972"/>
            <a:ext cx="795592" cy="574130"/>
            <a:chOff x="5502369" y="3560517"/>
            <a:chExt cx="940626" cy="694408"/>
          </a:xfrm>
        </p:grpSpPr>
        <p:sp>
          <p:nvSpPr>
            <p:cNvPr id="106" name="TextBox 105">
              <a:extLst>
                <a:ext uri="{FF2B5EF4-FFF2-40B4-BE49-F238E27FC236}">
                  <a16:creationId xmlns:a16="http://schemas.microsoft.com/office/drawing/2014/main" id="{8B15D5CA-2B83-F04C-8A2B-557921E93586}"/>
                </a:ext>
              </a:extLst>
            </p:cNvPr>
            <p:cNvSpPr txBox="1"/>
            <p:nvPr/>
          </p:nvSpPr>
          <p:spPr>
            <a:xfrm>
              <a:off x="5502369" y="3873171"/>
              <a:ext cx="615698" cy="279190"/>
            </a:xfrm>
            <a:prstGeom prst="rect">
              <a:avLst/>
            </a:prstGeom>
            <a:noFill/>
            <a:effectLst/>
          </p:spPr>
          <p:txBody>
            <a:bodyPr wrap="square" rtlCol="0">
              <a:spAutoFit/>
            </a:bodyPr>
            <a:lstStyle/>
            <a:p>
              <a:pPr algn="ctr" defTabSz="914378"/>
              <a:r>
                <a:rPr lang="en-US" sz="900" kern="0" dirty="0">
                  <a:solidFill>
                    <a:srgbClr val="000000"/>
                  </a:solidFill>
                  <a:latin typeface="Arial"/>
                  <a:cs typeface="Calibri"/>
                  <a:sym typeface="Arial"/>
                </a:rPr>
                <a:t>Admin</a:t>
              </a:r>
              <a:endParaRPr lang="en-US" sz="300" kern="0" dirty="0">
                <a:solidFill>
                  <a:srgbClr val="000000"/>
                </a:solidFill>
                <a:latin typeface="Arial"/>
                <a:cs typeface="Calibri"/>
                <a:sym typeface="Arial"/>
              </a:endParaRPr>
            </a:p>
          </p:txBody>
        </p:sp>
        <p:grpSp>
          <p:nvGrpSpPr>
            <p:cNvPr id="107" name="Group 106">
              <a:extLst>
                <a:ext uri="{FF2B5EF4-FFF2-40B4-BE49-F238E27FC236}">
                  <a16:creationId xmlns:a16="http://schemas.microsoft.com/office/drawing/2014/main" id="{1ABB4E93-B9FC-1149-9D41-0B7D07C3370D}"/>
                </a:ext>
              </a:extLst>
            </p:cNvPr>
            <p:cNvGrpSpPr/>
            <p:nvPr/>
          </p:nvGrpSpPr>
          <p:grpSpPr>
            <a:xfrm>
              <a:off x="6023675" y="3560517"/>
              <a:ext cx="419320" cy="694408"/>
              <a:chOff x="5701137" y="2384637"/>
              <a:chExt cx="1133935" cy="1812371"/>
            </a:xfrm>
          </p:grpSpPr>
          <p:sp>
            <p:nvSpPr>
              <p:cNvPr id="108" name="Oval 107">
                <a:extLst>
                  <a:ext uri="{FF2B5EF4-FFF2-40B4-BE49-F238E27FC236}">
                    <a16:creationId xmlns:a16="http://schemas.microsoft.com/office/drawing/2014/main" id="{73D43CA3-37C8-E742-865B-2FA642D6447C}"/>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8"/>
                <a:endParaRPr lang="en-US" sz="1350" kern="0">
                  <a:solidFill>
                    <a:srgbClr val="FFFFFF"/>
                  </a:solidFill>
                  <a:latin typeface="Arial" panose="020B0604020202020204"/>
                  <a:sym typeface="Arial"/>
                </a:endParaRPr>
              </a:p>
            </p:txBody>
          </p:sp>
          <p:sp>
            <p:nvSpPr>
              <p:cNvPr id="109" name="Round Same Side Corner Rectangle 108">
                <a:extLst>
                  <a:ext uri="{FF2B5EF4-FFF2-40B4-BE49-F238E27FC236}">
                    <a16:creationId xmlns:a16="http://schemas.microsoft.com/office/drawing/2014/main" id="{3641BCA7-A776-AA46-9788-0B46EECE7E77}"/>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8"/>
                <a:endParaRPr lang="en-US" sz="1400" b="1" kern="0" dirty="0">
                  <a:solidFill>
                    <a:srgbClr val="FFFFFF"/>
                  </a:solidFill>
                  <a:latin typeface="Arial" panose="020B0604020202020204"/>
                  <a:sym typeface="Arial"/>
                </a:endParaRPr>
              </a:p>
            </p:txBody>
          </p:sp>
        </p:grpSp>
      </p:grpSp>
      <p:cxnSp>
        <p:nvCxnSpPr>
          <p:cNvPr id="94" name="Straight Arrow Connector 93">
            <a:extLst>
              <a:ext uri="{FF2B5EF4-FFF2-40B4-BE49-F238E27FC236}">
                <a16:creationId xmlns:a16="http://schemas.microsoft.com/office/drawing/2014/main" id="{62E75FE8-936B-6A4E-8CEC-4798183B7474}"/>
              </a:ext>
            </a:extLst>
          </p:cNvPr>
          <p:cNvCxnSpPr>
            <a:cxnSpLocks/>
          </p:cNvCxnSpPr>
          <p:nvPr/>
        </p:nvCxnSpPr>
        <p:spPr>
          <a:xfrm flipV="1">
            <a:off x="2643450" y="1726654"/>
            <a:ext cx="809355" cy="483221"/>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1025DF9B-4205-EC4D-9607-C670BC537715}"/>
              </a:ext>
            </a:extLst>
          </p:cNvPr>
          <p:cNvSpPr txBox="1"/>
          <p:nvPr/>
        </p:nvSpPr>
        <p:spPr>
          <a:xfrm rot="19621593">
            <a:off x="2659257" y="1782353"/>
            <a:ext cx="583333" cy="253916"/>
          </a:xfrm>
          <a:prstGeom prst="rect">
            <a:avLst/>
          </a:prstGeom>
          <a:noFill/>
        </p:spPr>
        <p:txBody>
          <a:bodyPr wrap="square" rtlCol="0">
            <a:spAutoFit/>
          </a:bodyPr>
          <a:lstStyle/>
          <a:p>
            <a:r>
              <a:rPr lang="en-GB" sz="1050" b="1" i="1" dirty="0"/>
              <a:t>0:</a:t>
            </a:r>
            <a:r>
              <a:rPr lang="en-GB" sz="900" i="1" dirty="0"/>
              <a:t> </a:t>
            </a:r>
            <a:r>
              <a:rPr lang="en-GB" sz="900" i="1" dirty="0" err="1"/>
              <a:t>Enroll</a:t>
            </a:r>
            <a:endParaRPr lang="en-GB" sz="900" i="1" dirty="0"/>
          </a:p>
        </p:txBody>
      </p:sp>
      <p:sp>
        <p:nvSpPr>
          <p:cNvPr id="98" name="TextBox 97">
            <a:extLst>
              <a:ext uri="{FF2B5EF4-FFF2-40B4-BE49-F238E27FC236}">
                <a16:creationId xmlns:a16="http://schemas.microsoft.com/office/drawing/2014/main" id="{B29413C4-8C86-444D-BF10-711ED58AE9DE}"/>
              </a:ext>
            </a:extLst>
          </p:cNvPr>
          <p:cNvSpPr txBox="1"/>
          <p:nvPr/>
        </p:nvSpPr>
        <p:spPr>
          <a:xfrm>
            <a:off x="3668079" y="2288024"/>
            <a:ext cx="1706996" cy="230832"/>
          </a:xfrm>
          <a:prstGeom prst="rect">
            <a:avLst/>
          </a:prstGeom>
          <a:noFill/>
        </p:spPr>
        <p:txBody>
          <a:bodyPr wrap="square" rtlCol="0">
            <a:spAutoFit/>
          </a:bodyPr>
          <a:lstStyle/>
          <a:p>
            <a:r>
              <a:rPr lang="en-GB" sz="900" b="1" i="1" dirty="0"/>
              <a:t>3:</a:t>
            </a:r>
            <a:r>
              <a:rPr lang="en-GB" sz="900" i="1" dirty="0"/>
              <a:t> Return Endorsed Response</a:t>
            </a:r>
          </a:p>
        </p:txBody>
      </p:sp>
      <p:cxnSp>
        <p:nvCxnSpPr>
          <p:cNvPr id="99" name="Straight Arrow Connector 98">
            <a:extLst>
              <a:ext uri="{FF2B5EF4-FFF2-40B4-BE49-F238E27FC236}">
                <a16:creationId xmlns:a16="http://schemas.microsoft.com/office/drawing/2014/main" id="{3FA3ECC4-3705-BE41-ABEA-09F5F197195B}"/>
              </a:ext>
            </a:extLst>
          </p:cNvPr>
          <p:cNvCxnSpPr>
            <a:cxnSpLocks/>
          </p:cNvCxnSpPr>
          <p:nvPr/>
        </p:nvCxnSpPr>
        <p:spPr>
          <a:xfrm flipH="1">
            <a:off x="2643422" y="2448827"/>
            <a:ext cx="3581874" cy="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9835B772-F006-9D4B-BA96-5C79D25D01BA}"/>
              </a:ext>
            </a:extLst>
          </p:cNvPr>
          <p:cNvSpPr txBox="1"/>
          <p:nvPr/>
        </p:nvSpPr>
        <p:spPr>
          <a:xfrm>
            <a:off x="3875084" y="2109309"/>
            <a:ext cx="1079142" cy="253916"/>
          </a:xfrm>
          <a:prstGeom prst="rect">
            <a:avLst/>
          </a:prstGeom>
          <a:noFill/>
        </p:spPr>
        <p:txBody>
          <a:bodyPr wrap="none" rtlCol="0">
            <a:spAutoFit/>
          </a:bodyPr>
          <a:lstStyle/>
          <a:p>
            <a:r>
              <a:rPr lang="en-GB" sz="1050" b="1" i="1" dirty="0"/>
              <a:t>1:</a:t>
            </a:r>
            <a:r>
              <a:rPr lang="en-GB" sz="900" i="1" dirty="0"/>
              <a:t> Submit Proposal</a:t>
            </a:r>
          </a:p>
        </p:txBody>
      </p:sp>
      <p:sp>
        <p:nvSpPr>
          <p:cNvPr id="101" name="TextBox 100">
            <a:extLst>
              <a:ext uri="{FF2B5EF4-FFF2-40B4-BE49-F238E27FC236}">
                <a16:creationId xmlns:a16="http://schemas.microsoft.com/office/drawing/2014/main" id="{87D30A1C-54DD-954A-A5A7-0C87850C2570}"/>
              </a:ext>
            </a:extLst>
          </p:cNvPr>
          <p:cNvSpPr txBox="1"/>
          <p:nvPr/>
        </p:nvSpPr>
        <p:spPr>
          <a:xfrm>
            <a:off x="6629841" y="2014175"/>
            <a:ext cx="824265" cy="253916"/>
          </a:xfrm>
          <a:prstGeom prst="rect">
            <a:avLst/>
          </a:prstGeom>
          <a:noFill/>
        </p:spPr>
        <p:txBody>
          <a:bodyPr wrap="none" rtlCol="0">
            <a:spAutoFit/>
          </a:bodyPr>
          <a:lstStyle/>
          <a:p>
            <a:r>
              <a:rPr lang="en-GB" sz="1050" b="1" i="1" dirty="0"/>
              <a:t>2:</a:t>
            </a:r>
            <a:r>
              <a:rPr lang="en-GB" sz="900" i="1" dirty="0"/>
              <a:t> Execute CC</a:t>
            </a:r>
          </a:p>
        </p:txBody>
      </p:sp>
      <p:sp>
        <p:nvSpPr>
          <p:cNvPr id="110" name="TextBox 109">
            <a:extLst>
              <a:ext uri="{FF2B5EF4-FFF2-40B4-BE49-F238E27FC236}">
                <a16:creationId xmlns:a16="http://schemas.microsoft.com/office/drawing/2014/main" id="{BE526BCD-2E5A-C140-BCA8-0C9B5FD99864}"/>
              </a:ext>
            </a:extLst>
          </p:cNvPr>
          <p:cNvSpPr txBox="1"/>
          <p:nvPr/>
        </p:nvSpPr>
        <p:spPr>
          <a:xfrm rot="2340648">
            <a:off x="2843782" y="2878791"/>
            <a:ext cx="776175" cy="253916"/>
          </a:xfrm>
          <a:prstGeom prst="rect">
            <a:avLst/>
          </a:prstGeom>
          <a:noFill/>
        </p:spPr>
        <p:txBody>
          <a:bodyPr wrap="none" rtlCol="0">
            <a:spAutoFit/>
          </a:bodyPr>
          <a:lstStyle/>
          <a:p>
            <a:r>
              <a:rPr lang="en-GB" sz="1050" b="1" i="1" dirty="0"/>
              <a:t>4:</a:t>
            </a:r>
            <a:r>
              <a:rPr lang="en-GB" sz="900" i="1" dirty="0"/>
              <a:t> Submit </a:t>
            </a:r>
            <a:r>
              <a:rPr lang="en-GB" sz="900" i="1" dirty="0" err="1"/>
              <a:t>Tx</a:t>
            </a:r>
            <a:endParaRPr lang="en-GB" sz="900" i="1" dirty="0"/>
          </a:p>
        </p:txBody>
      </p:sp>
      <p:sp>
        <p:nvSpPr>
          <p:cNvPr id="111" name="TextBox 110">
            <a:extLst>
              <a:ext uri="{FF2B5EF4-FFF2-40B4-BE49-F238E27FC236}">
                <a16:creationId xmlns:a16="http://schemas.microsoft.com/office/drawing/2014/main" id="{AAD6F606-763C-E54C-8371-2709C71E947D}"/>
              </a:ext>
            </a:extLst>
          </p:cNvPr>
          <p:cNvSpPr txBox="1"/>
          <p:nvPr/>
        </p:nvSpPr>
        <p:spPr>
          <a:xfrm>
            <a:off x="3993274" y="2513532"/>
            <a:ext cx="1399073" cy="392415"/>
          </a:xfrm>
          <a:prstGeom prst="rect">
            <a:avLst/>
          </a:prstGeom>
          <a:noFill/>
        </p:spPr>
        <p:txBody>
          <a:bodyPr wrap="square" rtlCol="0">
            <a:spAutoFit/>
          </a:bodyPr>
          <a:lstStyle/>
          <a:p>
            <a:r>
              <a:rPr lang="en-GB" sz="1050" b="1" i="1" dirty="0"/>
              <a:t>5:</a:t>
            </a:r>
            <a:r>
              <a:rPr lang="en-GB" sz="900" i="1" dirty="0"/>
              <a:t> Order TXs in a batch </a:t>
            </a:r>
          </a:p>
          <a:p>
            <a:r>
              <a:rPr lang="en-GB" sz="900" i="1" dirty="0"/>
              <a:t>according to consensus</a:t>
            </a:r>
          </a:p>
        </p:txBody>
      </p:sp>
      <p:sp>
        <p:nvSpPr>
          <p:cNvPr id="112" name="TextBox 111">
            <a:extLst>
              <a:ext uri="{FF2B5EF4-FFF2-40B4-BE49-F238E27FC236}">
                <a16:creationId xmlns:a16="http://schemas.microsoft.com/office/drawing/2014/main" id="{B8E911E2-E5AC-F748-A8D1-A475967375FF}"/>
              </a:ext>
            </a:extLst>
          </p:cNvPr>
          <p:cNvSpPr txBox="1"/>
          <p:nvPr/>
        </p:nvSpPr>
        <p:spPr>
          <a:xfrm rot="18866054">
            <a:off x="5386321" y="3075396"/>
            <a:ext cx="931665" cy="253916"/>
          </a:xfrm>
          <a:prstGeom prst="rect">
            <a:avLst/>
          </a:prstGeom>
          <a:noFill/>
        </p:spPr>
        <p:txBody>
          <a:bodyPr wrap="none" rtlCol="0">
            <a:spAutoFit/>
          </a:bodyPr>
          <a:lstStyle/>
          <a:p>
            <a:r>
              <a:rPr lang="en-GB" sz="1050" b="1" i="1" dirty="0"/>
              <a:t>6:</a:t>
            </a:r>
            <a:r>
              <a:rPr lang="en-GB" sz="900" i="1" dirty="0"/>
              <a:t> Deliver batch</a:t>
            </a:r>
          </a:p>
        </p:txBody>
      </p:sp>
      <p:sp>
        <p:nvSpPr>
          <p:cNvPr id="113" name="TextBox 112">
            <a:extLst>
              <a:ext uri="{FF2B5EF4-FFF2-40B4-BE49-F238E27FC236}">
                <a16:creationId xmlns:a16="http://schemas.microsoft.com/office/drawing/2014/main" id="{B21101DE-1565-B34D-AD75-0BCA7D040695}"/>
              </a:ext>
            </a:extLst>
          </p:cNvPr>
          <p:cNvSpPr txBox="1"/>
          <p:nvPr/>
        </p:nvSpPr>
        <p:spPr>
          <a:xfrm>
            <a:off x="6399813" y="2567306"/>
            <a:ext cx="1337226" cy="253916"/>
          </a:xfrm>
          <a:prstGeom prst="rect">
            <a:avLst/>
          </a:prstGeom>
          <a:noFill/>
        </p:spPr>
        <p:txBody>
          <a:bodyPr wrap="none" rtlCol="0">
            <a:spAutoFit/>
          </a:bodyPr>
          <a:lstStyle/>
          <a:p>
            <a:r>
              <a:rPr lang="en-GB" sz="1050" b="1" i="1" dirty="0"/>
              <a:t>7:</a:t>
            </a:r>
            <a:r>
              <a:rPr lang="en-GB" sz="900" i="1" dirty="0"/>
              <a:t> Validate &amp; Commit </a:t>
            </a:r>
            <a:r>
              <a:rPr lang="en-GB" sz="900" i="1" dirty="0" err="1"/>
              <a:t>Tx</a:t>
            </a:r>
            <a:endParaRPr lang="en-GB" sz="900" i="1" dirty="0"/>
          </a:p>
        </p:txBody>
      </p:sp>
      <p:sp>
        <p:nvSpPr>
          <p:cNvPr id="114" name="TextBox 113">
            <a:extLst>
              <a:ext uri="{FF2B5EF4-FFF2-40B4-BE49-F238E27FC236}">
                <a16:creationId xmlns:a16="http://schemas.microsoft.com/office/drawing/2014/main" id="{9E77FF6E-5301-B64D-BB26-E3EA4D73E2F2}"/>
              </a:ext>
            </a:extLst>
          </p:cNvPr>
          <p:cNvSpPr txBox="1"/>
          <p:nvPr/>
        </p:nvSpPr>
        <p:spPr>
          <a:xfrm>
            <a:off x="8104189" y="3962259"/>
            <a:ext cx="601447" cy="253916"/>
          </a:xfrm>
          <a:prstGeom prst="rect">
            <a:avLst/>
          </a:prstGeom>
          <a:noFill/>
        </p:spPr>
        <p:txBody>
          <a:bodyPr wrap="none" rtlCol="0">
            <a:spAutoFit/>
          </a:bodyPr>
          <a:lstStyle/>
          <a:p>
            <a:r>
              <a:rPr lang="en-GB" sz="1050" b="1" i="1" dirty="0"/>
              <a:t>8:</a:t>
            </a:r>
            <a:r>
              <a:rPr lang="en-GB" sz="900" i="1" dirty="0"/>
              <a:t> Notify</a:t>
            </a:r>
          </a:p>
        </p:txBody>
      </p:sp>
      <p:cxnSp>
        <p:nvCxnSpPr>
          <p:cNvPr id="115" name="Straight Arrow Connector 114">
            <a:extLst>
              <a:ext uri="{FF2B5EF4-FFF2-40B4-BE49-F238E27FC236}">
                <a16:creationId xmlns:a16="http://schemas.microsoft.com/office/drawing/2014/main" id="{5F2D2C32-7A89-084D-AED6-9298DCDF581D}"/>
              </a:ext>
            </a:extLst>
          </p:cNvPr>
          <p:cNvCxnSpPr>
            <a:cxnSpLocks/>
            <a:stCxn id="49" idx="4"/>
          </p:cNvCxnSpPr>
          <p:nvPr/>
        </p:nvCxnSpPr>
        <p:spPr>
          <a:xfrm rot="5400000" flipH="1">
            <a:off x="4565735" y="1114344"/>
            <a:ext cx="1275996" cy="5096436"/>
          </a:xfrm>
          <a:prstGeom prst="bentConnector4">
            <a:avLst>
              <a:gd name="adj1" fmla="val -26306"/>
              <a:gd name="adj2" fmla="val 96025"/>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3346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a:xfrm>
            <a:off x="2037717" y="1789309"/>
            <a:ext cx="5288647" cy="3153611"/>
          </a:xfrm>
          <a:prstGeom prst="roundRect">
            <a:avLst/>
          </a:prstGeom>
          <a:solidFill>
            <a:schemeClr val="accent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 name="Rounded Rectangle 9"/>
          <p:cNvSpPr/>
          <p:nvPr/>
        </p:nvSpPr>
        <p:spPr>
          <a:xfrm>
            <a:off x="2691439" y="3609061"/>
            <a:ext cx="4406245" cy="1232392"/>
          </a:xfrm>
          <a:prstGeom prst="roundRect">
            <a:avLst/>
          </a:prstGeom>
          <a:solidFill>
            <a:srgbClr val="EEE1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69" name="Elbow Connector 68"/>
          <p:cNvCxnSpPr>
            <a:cxnSpLocks/>
            <a:endCxn id="7" idx="1"/>
          </p:cNvCxnSpPr>
          <p:nvPr/>
        </p:nvCxnSpPr>
        <p:spPr>
          <a:xfrm rot="16200000" flipH="1">
            <a:off x="3149742" y="1086620"/>
            <a:ext cx="1027380" cy="1718455"/>
          </a:xfrm>
          <a:prstGeom prst="bentConnector2">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616675" y="832967"/>
            <a:ext cx="968535" cy="461665"/>
          </a:xfrm>
          <a:prstGeom prst="rect">
            <a:avLst/>
          </a:prstGeom>
          <a:noFill/>
          <a:effectLst/>
        </p:spPr>
        <p:txBody>
          <a:bodyPr wrap="squar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Blockchain </a:t>
            </a:r>
          </a:p>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developer</a:t>
            </a:r>
          </a:p>
        </p:txBody>
      </p:sp>
      <p:sp>
        <p:nvSpPr>
          <p:cNvPr id="7" name="Folded Corner 6"/>
          <p:cNvSpPr/>
          <p:nvPr/>
        </p:nvSpPr>
        <p:spPr>
          <a:xfrm>
            <a:off x="4522660" y="1986357"/>
            <a:ext cx="815919" cy="946362"/>
          </a:xfrm>
          <a:prstGeom prst="foldedCorner">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Smart Contract</a:t>
            </a:r>
          </a:p>
        </p:txBody>
      </p:sp>
      <p:cxnSp>
        <p:nvCxnSpPr>
          <p:cNvPr id="42" name="Straight Arrow Connector 41"/>
          <p:cNvCxnSpPr>
            <a:cxnSpLocks/>
          </p:cNvCxnSpPr>
          <p:nvPr/>
        </p:nvCxnSpPr>
        <p:spPr>
          <a:xfrm>
            <a:off x="4911250" y="1522652"/>
            <a:ext cx="2942" cy="463705"/>
          </a:xfrm>
          <a:prstGeom prst="straightConnector1">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941952" y="1513846"/>
            <a:ext cx="670376"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submits</a:t>
            </a:r>
          </a:p>
        </p:txBody>
      </p:sp>
      <p:sp>
        <p:nvSpPr>
          <p:cNvPr id="72" name="TextBox 71"/>
          <p:cNvSpPr txBox="1"/>
          <p:nvPr/>
        </p:nvSpPr>
        <p:spPr>
          <a:xfrm>
            <a:off x="2766839" y="1496657"/>
            <a:ext cx="750526" cy="261610"/>
          </a:xfrm>
          <a:prstGeom prst="rect">
            <a:avLst/>
          </a:prstGeom>
          <a:noFill/>
          <a:ln>
            <a:noFill/>
          </a:ln>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develops</a:t>
            </a:r>
          </a:p>
        </p:txBody>
      </p:sp>
      <p:sp>
        <p:nvSpPr>
          <p:cNvPr id="73" name="TextBox 72"/>
          <p:cNvSpPr txBox="1"/>
          <p:nvPr/>
        </p:nvSpPr>
        <p:spPr>
          <a:xfrm>
            <a:off x="3259766" y="786801"/>
            <a:ext cx="750526"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develops</a:t>
            </a:r>
          </a:p>
        </p:txBody>
      </p:sp>
      <p:sp>
        <p:nvSpPr>
          <p:cNvPr id="78" name="TextBox 77"/>
          <p:cNvSpPr txBox="1"/>
          <p:nvPr/>
        </p:nvSpPr>
        <p:spPr>
          <a:xfrm>
            <a:off x="5036769" y="3104541"/>
            <a:ext cx="835219"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recorded</a:t>
            </a:r>
          </a:p>
        </p:txBody>
      </p:sp>
      <p:cxnSp>
        <p:nvCxnSpPr>
          <p:cNvPr id="21" name="Elbow Connector 20"/>
          <p:cNvCxnSpPr>
            <a:cxnSpLocks/>
          </p:cNvCxnSpPr>
          <p:nvPr/>
        </p:nvCxnSpPr>
        <p:spPr>
          <a:xfrm rot="16200000" flipH="1">
            <a:off x="4849775" y="3148767"/>
            <a:ext cx="850475" cy="441869"/>
          </a:xfrm>
          <a:prstGeom prst="bentConnector3">
            <a:avLst>
              <a:gd name="adj1" fmla="val 52363"/>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a:endCxn id="87" idx="1"/>
          </p:cNvCxnSpPr>
          <p:nvPr/>
        </p:nvCxnSpPr>
        <p:spPr>
          <a:xfrm flipV="1">
            <a:off x="3047232" y="1066958"/>
            <a:ext cx="1401003" cy="4205"/>
          </a:xfrm>
          <a:prstGeom prst="straightConnector1">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6403836" y="2771307"/>
            <a:ext cx="772969"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accesses</a:t>
            </a:r>
          </a:p>
        </p:txBody>
      </p:sp>
      <p:cxnSp>
        <p:nvCxnSpPr>
          <p:cNvPr id="32" name="Straight Arrow Connector 31"/>
          <p:cNvCxnSpPr>
            <a:endCxn id="86" idx="2"/>
          </p:cNvCxnSpPr>
          <p:nvPr/>
        </p:nvCxnSpPr>
        <p:spPr>
          <a:xfrm flipV="1">
            <a:off x="7081938" y="4228356"/>
            <a:ext cx="827394" cy="6496"/>
          </a:xfrm>
          <a:prstGeom prst="straightConnector1">
            <a:avLst/>
          </a:prstGeom>
          <a:ln w="12700" cmpd="sng">
            <a:solidFill>
              <a:schemeClr val="tx2"/>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102" idx="2"/>
          </p:cNvCxnSpPr>
          <p:nvPr/>
        </p:nvCxnSpPr>
        <p:spPr>
          <a:xfrm>
            <a:off x="5322151" y="2459538"/>
            <a:ext cx="2587181" cy="10330"/>
          </a:xfrm>
          <a:prstGeom prst="straightConnector1">
            <a:avLst/>
          </a:prstGeom>
          <a:ln w="12700" cmpd="sng">
            <a:solidFill>
              <a:schemeClr val="tx2"/>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744559" y="4291220"/>
            <a:ext cx="559769" cy="276999"/>
          </a:xfrm>
          <a:prstGeom prst="rect">
            <a:avLst/>
          </a:prstGeom>
          <a:noFill/>
          <a:effectLst/>
        </p:spPr>
        <p:txBody>
          <a:bodyPr wrap="square" rtlCol="0">
            <a:spAutoFit/>
          </a:bodyPr>
          <a:lstStyle/>
          <a:p>
            <a:pP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event</a:t>
            </a:r>
          </a:p>
        </p:txBody>
      </p:sp>
      <p:sp>
        <p:nvSpPr>
          <p:cNvPr id="74" name="TextBox 73"/>
          <p:cNvSpPr txBox="1"/>
          <p:nvPr/>
        </p:nvSpPr>
        <p:spPr>
          <a:xfrm>
            <a:off x="7308741" y="2214058"/>
            <a:ext cx="521297"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emits</a:t>
            </a:r>
          </a:p>
        </p:txBody>
      </p:sp>
      <p:sp>
        <p:nvSpPr>
          <p:cNvPr id="76" name="TextBox 75"/>
          <p:cNvSpPr txBox="1"/>
          <p:nvPr/>
        </p:nvSpPr>
        <p:spPr>
          <a:xfrm>
            <a:off x="7306782" y="3934977"/>
            <a:ext cx="521297"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emits</a:t>
            </a:r>
          </a:p>
        </p:txBody>
      </p:sp>
      <p:sp>
        <p:nvSpPr>
          <p:cNvPr id="82" name="TextBox 81"/>
          <p:cNvSpPr txBox="1"/>
          <p:nvPr/>
        </p:nvSpPr>
        <p:spPr>
          <a:xfrm>
            <a:off x="2560826" y="1019988"/>
            <a:ext cx="486557" cy="369332"/>
          </a:xfrm>
          <a:prstGeom prst="rect">
            <a:avLst/>
          </a:prstGeom>
          <a:noFill/>
          <a:ln w="12700">
            <a:noFill/>
          </a:ln>
        </p:spPr>
        <p:txBody>
          <a:bodyPr wrap="square" rtlCol="0">
            <a:spAutoFit/>
          </a:bodyPr>
          <a:lstStyle/>
          <a:p>
            <a:pPr algn="ctr" defTabSz="457200" fontAlgn="auto">
              <a:spcBef>
                <a:spcPts val="0"/>
              </a:spcBef>
              <a:spcAft>
                <a:spcPts val="0"/>
              </a:spcAft>
            </a:pPr>
            <a:r>
              <a:rPr lang="en-US" b="0" dirty="0">
                <a:solidFill>
                  <a:prstClr val="white"/>
                </a:solidFill>
                <a:latin typeface="Arial" charset="0"/>
                <a:ea typeface="Arial" charset="0"/>
                <a:cs typeface="Arial" charset="0"/>
              </a:rPr>
              <a:t>D</a:t>
            </a:r>
          </a:p>
        </p:txBody>
      </p:sp>
      <p:sp>
        <p:nvSpPr>
          <p:cNvPr id="16" name="Rectangle 15"/>
          <p:cNvSpPr/>
          <p:nvPr/>
        </p:nvSpPr>
        <p:spPr>
          <a:xfrm>
            <a:off x="2089365" y="3435866"/>
            <a:ext cx="679994" cy="276999"/>
          </a:xfrm>
          <a:prstGeom prst="rect">
            <a:avLst/>
          </a:prstGeom>
        </p:spPr>
        <p:txBody>
          <a:bodyPr wrap="square">
            <a:spAutoFit/>
          </a:bodyPr>
          <a:lstStyle/>
          <a:p>
            <a:pP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Ledger</a:t>
            </a:r>
          </a:p>
        </p:txBody>
      </p:sp>
      <p:sp>
        <p:nvSpPr>
          <p:cNvPr id="83" name="TextBox 82"/>
          <p:cNvSpPr txBox="1"/>
          <p:nvPr/>
        </p:nvSpPr>
        <p:spPr>
          <a:xfrm>
            <a:off x="3467857" y="3111646"/>
            <a:ext cx="1306768"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‘get’, ‘put’, ‘delete’</a:t>
            </a:r>
          </a:p>
        </p:txBody>
      </p:sp>
      <p:cxnSp>
        <p:nvCxnSpPr>
          <p:cNvPr id="55" name="Straight Arrow Connector 54"/>
          <p:cNvCxnSpPr>
            <a:cxnSpLocks/>
          </p:cNvCxnSpPr>
          <p:nvPr/>
        </p:nvCxnSpPr>
        <p:spPr>
          <a:xfrm>
            <a:off x="5322087" y="2687174"/>
            <a:ext cx="1110936" cy="7223"/>
          </a:xfrm>
          <a:prstGeom prst="straightConnector1">
            <a:avLst/>
          </a:prstGeom>
          <a:ln w="127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cxnSpLocks/>
          </p:cNvCxnSpPr>
          <p:nvPr/>
        </p:nvCxnSpPr>
        <p:spPr>
          <a:xfrm>
            <a:off x="5402696" y="1388498"/>
            <a:ext cx="1025122" cy="4643"/>
          </a:xfrm>
          <a:prstGeom prst="straightConnector1">
            <a:avLst/>
          </a:prstGeom>
          <a:ln w="127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cxnSpLocks/>
          </p:cNvCxnSpPr>
          <p:nvPr/>
        </p:nvCxnSpPr>
        <p:spPr>
          <a:xfrm>
            <a:off x="6427818" y="1388498"/>
            <a:ext cx="15688" cy="2406443"/>
          </a:xfrm>
          <a:prstGeom prst="straightConnector1">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4424330" y="677677"/>
            <a:ext cx="1006696" cy="461665"/>
          </a:xfrm>
          <a:prstGeom prst="rect">
            <a:avLst/>
          </a:prstGeom>
          <a:ln w="12700">
            <a:noFill/>
          </a:ln>
        </p:spPr>
        <p:txBody>
          <a:bodyPr wrap="square">
            <a:spAutoFit/>
          </a:bodyPr>
          <a:lstStyle/>
          <a:p>
            <a:pPr algn="ct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Client</a:t>
            </a:r>
          </a:p>
          <a:p>
            <a:pPr algn="ct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Application</a:t>
            </a:r>
          </a:p>
        </p:txBody>
      </p:sp>
      <p:grpSp>
        <p:nvGrpSpPr>
          <p:cNvPr id="24" name="Group 23"/>
          <p:cNvGrpSpPr/>
          <p:nvPr/>
        </p:nvGrpSpPr>
        <p:grpSpPr>
          <a:xfrm>
            <a:off x="4448235" y="611263"/>
            <a:ext cx="958885" cy="911389"/>
            <a:chOff x="4097904" y="844035"/>
            <a:chExt cx="712071" cy="676800"/>
          </a:xfrm>
        </p:grpSpPr>
        <p:sp>
          <p:nvSpPr>
            <p:cNvPr id="87" name="Rounded Rectangle 86"/>
            <p:cNvSpPr/>
            <p:nvPr/>
          </p:nvSpPr>
          <p:spPr>
            <a:xfrm>
              <a:off x="4097904" y="844035"/>
              <a:ext cx="712071" cy="676800"/>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89" name="Straight Connector 88"/>
            <p:cNvCxnSpPr/>
            <p:nvPr/>
          </p:nvCxnSpPr>
          <p:spPr>
            <a:xfrm>
              <a:off x="4097904" y="1334744"/>
              <a:ext cx="712071" cy="0"/>
            </a:xfrm>
            <a:prstGeom prst="line">
              <a:avLst/>
            </a:prstGeom>
            <a:ln w="127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90" name="Rectangle 89"/>
          <p:cNvSpPr/>
          <p:nvPr/>
        </p:nvSpPr>
        <p:spPr>
          <a:xfrm>
            <a:off x="4623946" y="1254736"/>
            <a:ext cx="603039" cy="276999"/>
          </a:xfrm>
          <a:prstGeom prst="rect">
            <a:avLst/>
          </a:prstGeom>
          <a:ln w="12700">
            <a:noFill/>
          </a:ln>
        </p:spPr>
        <p:txBody>
          <a:bodyPr wrap="square">
            <a:spAutoFit/>
          </a:bodyPr>
          <a:lstStyle/>
          <a:p>
            <a:pPr algn="ct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SDK</a:t>
            </a:r>
          </a:p>
        </p:txBody>
      </p:sp>
      <p:grpSp>
        <p:nvGrpSpPr>
          <p:cNvPr id="91" name="Group 90"/>
          <p:cNvGrpSpPr/>
          <p:nvPr/>
        </p:nvGrpSpPr>
        <p:grpSpPr>
          <a:xfrm>
            <a:off x="2170219" y="3684290"/>
            <a:ext cx="432016" cy="114306"/>
            <a:chOff x="2259061" y="4546968"/>
            <a:chExt cx="576021" cy="152408"/>
          </a:xfrm>
        </p:grpSpPr>
        <p:sp>
          <p:nvSpPr>
            <p:cNvPr id="92" name="Rectangle 91"/>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3" name="Rectangle 92"/>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4" name="Rectangle 93"/>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95" name="Straight Connector 94"/>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909332" y="4103351"/>
            <a:ext cx="221316" cy="276999"/>
            <a:chOff x="2374256" y="3025035"/>
            <a:chExt cx="221316" cy="276999"/>
          </a:xfrm>
        </p:grpSpPr>
        <p:sp>
          <p:nvSpPr>
            <p:cNvPr id="86" name="Oval 85"/>
            <p:cNvSpPr/>
            <p:nvPr/>
          </p:nvSpPr>
          <p:spPr>
            <a:xfrm>
              <a:off x="2374256" y="3036633"/>
              <a:ext cx="221316" cy="226813"/>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6" name="TextBox 95"/>
            <p:cNvSpPr txBox="1"/>
            <p:nvPr/>
          </p:nvSpPr>
          <p:spPr>
            <a:xfrm>
              <a:off x="2389944" y="3025035"/>
              <a:ext cx="195186" cy="276999"/>
            </a:xfrm>
            <a:prstGeom prst="rect">
              <a:avLst/>
            </a:prstGeom>
            <a:noFill/>
            <a:ln w="12700">
              <a:noFill/>
            </a:ln>
          </p:spPr>
          <p:txBody>
            <a:bodyPr wrap="square" rtlCol="0">
              <a:spAutoFit/>
            </a:bodyPr>
            <a:lstStyle/>
            <a:p>
              <a:pPr algn="ctr" defTabSz="457200" fontAlgn="auto">
                <a:spcBef>
                  <a:spcPts val="0"/>
                </a:spcBef>
                <a:spcAft>
                  <a:spcPts val="0"/>
                </a:spcAft>
              </a:pPr>
              <a:r>
                <a:rPr lang="en-US" sz="1200" b="0" dirty="0">
                  <a:solidFill>
                    <a:srgbClr val="3C75BC"/>
                  </a:solidFill>
                  <a:latin typeface="Arial" charset="0"/>
                  <a:ea typeface="Arial" charset="0"/>
                  <a:cs typeface="Arial" charset="0"/>
                </a:rPr>
                <a:t>!</a:t>
              </a:r>
            </a:p>
          </p:txBody>
        </p:sp>
      </p:grpSp>
      <p:grpSp>
        <p:nvGrpSpPr>
          <p:cNvPr id="101" name="Group 100"/>
          <p:cNvGrpSpPr/>
          <p:nvPr/>
        </p:nvGrpSpPr>
        <p:grpSpPr>
          <a:xfrm>
            <a:off x="7909332" y="2344863"/>
            <a:ext cx="221316" cy="276999"/>
            <a:chOff x="2374256" y="3025035"/>
            <a:chExt cx="221316" cy="276999"/>
          </a:xfrm>
        </p:grpSpPr>
        <p:sp>
          <p:nvSpPr>
            <p:cNvPr id="102" name="Oval 101"/>
            <p:cNvSpPr/>
            <p:nvPr/>
          </p:nvSpPr>
          <p:spPr>
            <a:xfrm>
              <a:off x="2374256" y="3036633"/>
              <a:ext cx="221316" cy="226813"/>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3" name="TextBox 102"/>
            <p:cNvSpPr txBox="1"/>
            <p:nvPr/>
          </p:nvSpPr>
          <p:spPr>
            <a:xfrm>
              <a:off x="2389944" y="3025035"/>
              <a:ext cx="195186" cy="276999"/>
            </a:xfrm>
            <a:prstGeom prst="rect">
              <a:avLst/>
            </a:prstGeom>
            <a:noFill/>
            <a:ln w="12700">
              <a:noFill/>
            </a:ln>
          </p:spPr>
          <p:txBody>
            <a:bodyPr wrap="square" rtlCol="0">
              <a:spAutoFit/>
            </a:bodyPr>
            <a:lstStyle/>
            <a:p>
              <a:pPr algn="ctr" defTabSz="457200" fontAlgn="auto">
                <a:spcBef>
                  <a:spcPts val="0"/>
                </a:spcBef>
                <a:spcAft>
                  <a:spcPts val="0"/>
                </a:spcAft>
              </a:pPr>
              <a:r>
                <a:rPr lang="en-US" sz="1200" b="0" dirty="0">
                  <a:solidFill>
                    <a:srgbClr val="3C75BC"/>
                  </a:solidFill>
                  <a:latin typeface="Arial" charset="0"/>
                  <a:ea typeface="Arial" charset="0"/>
                  <a:cs typeface="Arial" charset="0"/>
                </a:rPr>
                <a:t>!</a:t>
              </a:r>
            </a:p>
          </p:txBody>
        </p:sp>
      </p:grpSp>
      <p:grpSp>
        <p:nvGrpSpPr>
          <p:cNvPr id="61" name="Group 60"/>
          <p:cNvGrpSpPr/>
          <p:nvPr/>
        </p:nvGrpSpPr>
        <p:grpSpPr>
          <a:xfrm>
            <a:off x="2969032" y="3564594"/>
            <a:ext cx="1091436" cy="1155285"/>
            <a:chOff x="1426476" y="3178185"/>
            <a:chExt cx="1091436" cy="890848"/>
          </a:xfrm>
        </p:grpSpPr>
        <p:sp>
          <p:nvSpPr>
            <p:cNvPr id="62" name="Magnetic Disk 61"/>
            <p:cNvSpPr/>
            <p:nvPr/>
          </p:nvSpPr>
          <p:spPr>
            <a:xfrm>
              <a:off x="1436816" y="3317152"/>
              <a:ext cx="927986" cy="542925"/>
            </a:xfrm>
            <a:prstGeom prst="flowChartMagneticDisk">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63" name="Oval 62"/>
            <p:cNvSpPr/>
            <p:nvPr/>
          </p:nvSpPr>
          <p:spPr>
            <a:xfrm>
              <a:off x="1426476" y="3178185"/>
              <a:ext cx="34289" cy="34289"/>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65" name="TextBox 64"/>
            <p:cNvSpPr txBox="1"/>
            <p:nvPr/>
          </p:nvSpPr>
          <p:spPr>
            <a:xfrm>
              <a:off x="1436695" y="3855437"/>
              <a:ext cx="1081217" cy="213596"/>
            </a:xfrm>
            <a:prstGeom prst="rect">
              <a:avLst/>
            </a:prstGeom>
            <a:noFill/>
          </p:spPr>
          <p:txBody>
            <a:bodyPr wrap="squar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World state</a:t>
              </a:r>
            </a:p>
          </p:txBody>
        </p:sp>
      </p:grpSp>
      <p:grpSp>
        <p:nvGrpSpPr>
          <p:cNvPr id="66" name="Group 65"/>
          <p:cNvGrpSpPr/>
          <p:nvPr/>
        </p:nvGrpSpPr>
        <p:grpSpPr>
          <a:xfrm>
            <a:off x="4535001" y="3682075"/>
            <a:ext cx="2079799" cy="1111078"/>
            <a:chOff x="836860" y="1484765"/>
            <a:chExt cx="2079799" cy="1111078"/>
          </a:xfrm>
        </p:grpSpPr>
        <p:grpSp>
          <p:nvGrpSpPr>
            <p:cNvPr id="67" name="Group 66"/>
            <p:cNvGrpSpPr/>
            <p:nvPr/>
          </p:nvGrpSpPr>
          <p:grpSpPr>
            <a:xfrm>
              <a:off x="836860" y="1484765"/>
              <a:ext cx="2079799" cy="869116"/>
              <a:chOff x="820363" y="1735326"/>
              <a:chExt cx="2079799" cy="869116"/>
            </a:xfrm>
          </p:grpSpPr>
          <p:sp>
            <p:nvSpPr>
              <p:cNvPr id="75" name="Double Wave 74"/>
              <p:cNvSpPr/>
              <p:nvPr/>
            </p:nvSpPr>
            <p:spPr>
              <a:xfrm>
                <a:off x="820363" y="1760810"/>
                <a:ext cx="2079799" cy="843632"/>
              </a:xfrm>
              <a:prstGeom prst="doubleWave">
                <a:avLst>
                  <a:gd name="adj1" fmla="val 6250"/>
                  <a:gd name="adj2" fmla="val -272"/>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77" name="Multidocument 76"/>
              <p:cNvSpPr/>
              <p:nvPr/>
            </p:nvSpPr>
            <p:spPr>
              <a:xfrm>
                <a:off x="925138" y="1987158"/>
                <a:ext cx="414300" cy="451292"/>
              </a:xfrm>
              <a:prstGeom prst="flowChartMultidocumen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79" name="TextBox 78"/>
              <p:cNvSpPr txBox="1"/>
              <p:nvPr/>
            </p:nvSpPr>
            <p:spPr>
              <a:xfrm>
                <a:off x="828339" y="1735326"/>
                <a:ext cx="542136" cy="276999"/>
              </a:xfrm>
              <a:prstGeom prst="rect">
                <a:avLst/>
              </a:prstGeom>
              <a:noFill/>
              <a:ln w="12700">
                <a:noFill/>
              </a:ln>
              <a:effectLst/>
            </p:spPr>
            <p:txBody>
              <a:bodyPr wrap="non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block</a:t>
                </a:r>
              </a:p>
            </p:txBody>
          </p:sp>
          <p:sp>
            <p:nvSpPr>
              <p:cNvPr id="80" name="TextBox 79"/>
              <p:cNvSpPr txBox="1"/>
              <p:nvPr/>
            </p:nvSpPr>
            <p:spPr>
              <a:xfrm>
                <a:off x="915889" y="2058082"/>
                <a:ext cx="389850" cy="276999"/>
              </a:xfrm>
              <a:prstGeom prst="rect">
                <a:avLst/>
              </a:prstGeom>
              <a:noFill/>
              <a:ln w="12700">
                <a:noFill/>
              </a:ln>
              <a:effectLst/>
            </p:spPr>
            <p:txBody>
              <a:bodyPr wrap="non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txn</a:t>
                </a:r>
              </a:p>
            </p:txBody>
          </p:sp>
          <p:sp>
            <p:nvSpPr>
              <p:cNvPr id="81" name="Multidocument 80"/>
              <p:cNvSpPr/>
              <p:nvPr/>
            </p:nvSpPr>
            <p:spPr>
              <a:xfrm>
                <a:off x="1491052" y="1986038"/>
                <a:ext cx="414300" cy="451292"/>
              </a:xfrm>
              <a:prstGeom prst="flowChartMultidocumen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84" name="TextBox 83"/>
              <p:cNvSpPr txBox="1"/>
              <p:nvPr/>
            </p:nvSpPr>
            <p:spPr>
              <a:xfrm>
                <a:off x="1481803" y="2056962"/>
                <a:ext cx="389850" cy="276999"/>
              </a:xfrm>
              <a:prstGeom prst="rect">
                <a:avLst/>
              </a:prstGeom>
              <a:noFill/>
              <a:ln w="12700">
                <a:noFill/>
              </a:ln>
              <a:effectLst/>
            </p:spPr>
            <p:txBody>
              <a:bodyPr wrap="non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txn</a:t>
                </a:r>
              </a:p>
            </p:txBody>
          </p:sp>
          <p:sp>
            <p:nvSpPr>
              <p:cNvPr id="85" name="Multidocument 84"/>
              <p:cNvSpPr/>
              <p:nvPr/>
            </p:nvSpPr>
            <p:spPr>
              <a:xfrm>
                <a:off x="2064409" y="1982309"/>
                <a:ext cx="414300" cy="451292"/>
              </a:xfrm>
              <a:prstGeom prst="flowChartMultidocumen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97" name="TextBox 96"/>
              <p:cNvSpPr txBox="1"/>
              <p:nvPr/>
            </p:nvSpPr>
            <p:spPr>
              <a:xfrm>
                <a:off x="2052447" y="2056210"/>
                <a:ext cx="389850" cy="276999"/>
              </a:xfrm>
              <a:prstGeom prst="rect">
                <a:avLst/>
              </a:prstGeom>
              <a:noFill/>
              <a:ln w="12700">
                <a:noFill/>
              </a:ln>
              <a:effectLst/>
            </p:spPr>
            <p:txBody>
              <a:bodyPr wrap="non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txn</a:t>
                </a:r>
              </a:p>
            </p:txBody>
          </p:sp>
          <p:cxnSp>
            <p:nvCxnSpPr>
              <p:cNvPr id="98" name="Straight Connector 97"/>
              <p:cNvCxnSpPr/>
              <p:nvPr/>
            </p:nvCxnSpPr>
            <p:spPr>
              <a:xfrm flipV="1">
                <a:off x="1277168" y="2225424"/>
                <a:ext cx="213884" cy="516"/>
              </a:xfrm>
              <a:prstGeom prst="line">
                <a:avLst/>
              </a:prstGeom>
              <a:ln w="127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1852619" y="2207955"/>
                <a:ext cx="213884" cy="516"/>
              </a:xfrm>
              <a:prstGeom prst="line">
                <a:avLst/>
              </a:prstGeom>
              <a:ln w="127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68" name="TextBox 67"/>
            <p:cNvSpPr txBox="1"/>
            <p:nvPr/>
          </p:nvSpPr>
          <p:spPr>
            <a:xfrm>
              <a:off x="1438865" y="2318844"/>
              <a:ext cx="940146" cy="276999"/>
            </a:xfrm>
            <a:prstGeom prst="rect">
              <a:avLst/>
            </a:prstGeom>
            <a:noFill/>
          </p:spPr>
          <p:txBody>
            <a:bodyPr wrap="squar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Blockchain</a:t>
              </a:r>
            </a:p>
          </p:txBody>
        </p:sp>
      </p:grpSp>
      <p:sp>
        <p:nvSpPr>
          <p:cNvPr id="104" name="Rectangle 103"/>
          <p:cNvSpPr/>
          <p:nvPr/>
        </p:nvSpPr>
        <p:spPr>
          <a:xfrm>
            <a:off x="1703920" y="4698738"/>
            <a:ext cx="521297" cy="276999"/>
          </a:xfrm>
          <a:prstGeom prst="rect">
            <a:avLst/>
          </a:prstGeom>
        </p:spPr>
        <p:txBody>
          <a:bodyPr wrap="square">
            <a:spAutoFit/>
          </a:bodyPr>
          <a:lstStyle/>
          <a:p>
            <a:pP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Peer</a:t>
            </a:r>
          </a:p>
        </p:txBody>
      </p:sp>
      <p:cxnSp>
        <p:nvCxnSpPr>
          <p:cNvPr id="20" name="Elbow Connector 19"/>
          <p:cNvCxnSpPr>
            <a:cxnSpLocks/>
          </p:cNvCxnSpPr>
          <p:nvPr/>
        </p:nvCxnSpPr>
        <p:spPr>
          <a:xfrm rot="5400000">
            <a:off x="3621724" y="2821251"/>
            <a:ext cx="1007999" cy="1260000"/>
          </a:xfrm>
          <a:prstGeom prst="bentConnector3">
            <a:avLst>
              <a:gd name="adj1" fmla="val 44016"/>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7740057" y="2523034"/>
            <a:ext cx="559769" cy="276999"/>
          </a:xfrm>
          <a:prstGeom prst="rect">
            <a:avLst/>
          </a:prstGeom>
          <a:noFill/>
          <a:effectLst/>
        </p:spPr>
        <p:txBody>
          <a:bodyPr wrap="square" rtlCol="0">
            <a:spAutoFit/>
          </a:bodyPr>
          <a:lstStyle/>
          <a:p>
            <a:pP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event</a:t>
            </a:r>
          </a:p>
        </p:txBody>
      </p:sp>
      <p:sp>
        <p:nvSpPr>
          <p:cNvPr id="2" name="Text Placeholder 1"/>
          <p:cNvSpPr>
            <a:spLocks noGrp="1"/>
          </p:cNvSpPr>
          <p:nvPr>
            <p:ph type="body" sz="quarter" idx="13"/>
          </p:nvPr>
        </p:nvSpPr>
        <p:spPr>
          <a:xfrm>
            <a:off x="125730" y="144464"/>
            <a:ext cx="7768590" cy="1011698"/>
          </a:xfrm>
        </p:spPr>
        <p:txBody>
          <a:bodyPr/>
          <a:lstStyle/>
          <a:p>
            <a:r>
              <a:rPr lang="en-US" dirty="0">
                <a:latin typeface="Arial" charset="0"/>
                <a:ea typeface="Arial" charset="0"/>
                <a:cs typeface="Arial" charset="0"/>
              </a:rPr>
              <a:t>How applications interact with the ledger</a:t>
            </a:r>
          </a:p>
        </p:txBody>
      </p:sp>
      <p:grpSp>
        <p:nvGrpSpPr>
          <p:cNvPr id="106" name="Group 105">
            <a:extLst>
              <a:ext uri="{FF2B5EF4-FFF2-40B4-BE49-F238E27FC236}">
                <a16:creationId xmlns:a16="http://schemas.microsoft.com/office/drawing/2014/main" id="{52C7A623-63F5-844E-A64F-8C1A85DB9059}"/>
              </a:ext>
            </a:extLst>
          </p:cNvPr>
          <p:cNvGrpSpPr/>
          <p:nvPr/>
        </p:nvGrpSpPr>
        <p:grpSpPr>
          <a:xfrm>
            <a:off x="2652245" y="786801"/>
            <a:ext cx="354666" cy="574130"/>
            <a:chOff x="5701137" y="2384637"/>
            <a:chExt cx="1133935" cy="1812371"/>
          </a:xfrm>
        </p:grpSpPr>
        <p:sp>
          <p:nvSpPr>
            <p:cNvPr id="108" name="Oval 107">
              <a:extLst>
                <a:ext uri="{FF2B5EF4-FFF2-40B4-BE49-F238E27FC236}">
                  <a16:creationId xmlns:a16="http://schemas.microsoft.com/office/drawing/2014/main" id="{6C036910-9060-544A-9FBA-17D44F783F3B}"/>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solidFill>
                  <a:srgbClr val="FFFFFF"/>
                </a:solidFill>
              </a:endParaRPr>
            </a:p>
          </p:txBody>
        </p:sp>
        <p:sp>
          <p:nvSpPr>
            <p:cNvPr id="109" name="Round Same Side Corner Rectangle 108">
              <a:extLst>
                <a:ext uri="{FF2B5EF4-FFF2-40B4-BE49-F238E27FC236}">
                  <a16:creationId xmlns:a16="http://schemas.microsoft.com/office/drawing/2014/main" id="{9173FC68-B90C-CC49-A62C-BF6C17F6B3AC}"/>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a:solidFill>
                  <a:srgbClr val="FFFFFF"/>
                </a:solidFill>
              </a:endParaRPr>
            </a:p>
          </p:txBody>
        </p:sp>
      </p:grpSp>
    </p:spTree>
    <p:extLst>
      <p:ext uri="{BB962C8B-B14F-4D97-AF65-F5344CB8AC3E}">
        <p14:creationId xmlns:p14="http://schemas.microsoft.com/office/powerpoint/2010/main" val="29809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Rounded Rectangle 113"/>
          <p:cNvSpPr/>
          <p:nvPr/>
        </p:nvSpPr>
        <p:spPr>
          <a:xfrm>
            <a:off x="665486" y="2265564"/>
            <a:ext cx="4215640" cy="2424738"/>
          </a:xfrm>
          <a:prstGeom prst="roundRect">
            <a:avLst/>
          </a:prstGeom>
          <a:solidFill>
            <a:srgbClr val="BAFAFF">
              <a:alpha val="25000"/>
            </a:srgb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116" name="Rounded Rectangle 115"/>
          <p:cNvSpPr/>
          <p:nvPr/>
        </p:nvSpPr>
        <p:spPr>
          <a:xfrm>
            <a:off x="665485" y="1352802"/>
            <a:ext cx="7846525" cy="599615"/>
          </a:xfrm>
          <a:prstGeom prst="roundRect">
            <a:avLst/>
          </a:prstGeom>
          <a:gradFill flip="none" rotWithShape="1">
            <a:gsLst>
              <a:gs pos="90000">
                <a:srgbClr val="F6DAF7"/>
              </a:gs>
              <a:gs pos="0">
                <a:srgbClr val="BAFAFF"/>
              </a:gs>
              <a:gs pos="70000">
                <a:srgbClr val="FBCD7C"/>
              </a:gs>
              <a:gs pos="23000">
                <a:srgbClr val="BAFAFF"/>
              </a:gs>
              <a:gs pos="100000">
                <a:srgbClr val="F6DAF7"/>
              </a:gs>
            </a:gsLst>
            <a:lin ang="0" scaled="1"/>
            <a:tileRect/>
          </a:gra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grpSp>
        <p:nvGrpSpPr>
          <p:cNvPr id="4" name="Network Service Provider"/>
          <p:cNvGrpSpPr/>
          <p:nvPr/>
        </p:nvGrpSpPr>
        <p:grpSpPr>
          <a:xfrm>
            <a:off x="1370711" y="626326"/>
            <a:ext cx="3461002" cy="3993800"/>
            <a:chOff x="1370711" y="626326"/>
            <a:chExt cx="3461002" cy="3993800"/>
          </a:xfrm>
        </p:grpSpPr>
        <p:sp>
          <p:nvSpPr>
            <p:cNvPr id="27" name="Rounded Rectangle 26"/>
            <p:cNvSpPr/>
            <p:nvPr/>
          </p:nvSpPr>
          <p:spPr>
            <a:xfrm>
              <a:off x="2845219" y="3099177"/>
              <a:ext cx="1766176" cy="1245547"/>
            </a:xfrm>
            <a:prstGeom prst="roundRect">
              <a:avLst>
                <a:gd name="adj" fmla="val 11242"/>
              </a:avLst>
            </a:prstGeom>
            <a:solidFill>
              <a:srgbClr val="92D050">
                <a:alpha val="44000"/>
              </a:srgb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113" name="Rounded Rectangle 112"/>
            <p:cNvSpPr/>
            <p:nvPr/>
          </p:nvSpPr>
          <p:spPr>
            <a:xfrm>
              <a:off x="1554408" y="2612974"/>
              <a:ext cx="3236055" cy="2007152"/>
            </a:xfrm>
            <a:prstGeom prst="roundRect">
              <a:avLst/>
            </a:prstGeom>
            <a:solidFill>
              <a:srgbClr val="BAFAFF">
                <a:alpha val="40000"/>
              </a:srgb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Arial" charset="0"/>
                <a:ea typeface="Arial" charset="0"/>
                <a:cs typeface="Arial" charset="0"/>
              </a:endParaRPr>
            </a:p>
          </p:txBody>
        </p:sp>
        <p:sp>
          <p:nvSpPr>
            <p:cNvPr id="11" name="Rectangle 10"/>
            <p:cNvSpPr/>
            <p:nvPr/>
          </p:nvSpPr>
          <p:spPr>
            <a:xfrm>
              <a:off x="1554409" y="626326"/>
              <a:ext cx="1050719" cy="715581"/>
            </a:xfrm>
            <a:prstGeom prst="rect">
              <a:avLst/>
            </a:prstGeom>
            <a:ln>
              <a:noFill/>
            </a:ln>
          </p:spPr>
          <p:txBody>
            <a:bodyPr wrap="square">
              <a:spAutoFit/>
            </a:bodyPr>
            <a:lstStyle/>
            <a:p>
              <a:pPr lvl="0" algn="ctr"/>
              <a:r>
                <a:rPr lang="en-US" sz="1350" dirty="0">
                  <a:solidFill>
                    <a:srgbClr val="00B0F0"/>
                  </a:solidFill>
                  <a:latin typeface="Arial" charset="0"/>
                  <a:ea typeface="Arial" charset="0"/>
                  <a:cs typeface="Arial" charset="0"/>
                </a:rPr>
                <a:t>Network Service Provider</a:t>
              </a:r>
            </a:p>
          </p:txBody>
        </p:sp>
        <p:sp>
          <p:nvSpPr>
            <p:cNvPr id="26" name="TextBox 25"/>
            <p:cNvSpPr txBox="1"/>
            <p:nvPr/>
          </p:nvSpPr>
          <p:spPr>
            <a:xfrm>
              <a:off x="1667558" y="2627218"/>
              <a:ext cx="897850" cy="369332"/>
            </a:xfrm>
            <a:prstGeom prst="rect">
              <a:avLst/>
            </a:prstGeom>
            <a:noFill/>
            <a:effectLst/>
          </p:spPr>
          <p:txBody>
            <a:bodyPr wrap="square" rtlCol="0">
              <a:spAutoFit/>
            </a:bodyPr>
            <a:lstStyle/>
            <a:p>
              <a:r>
                <a:rPr lang="en-US" sz="900" b="1" dirty="0">
                  <a:latin typeface="Arial" charset="0"/>
                  <a:ea typeface="Arial" charset="0"/>
                  <a:cs typeface="Arial" charset="0"/>
                </a:rPr>
                <a:t>Hyperledger Fabric</a:t>
              </a:r>
            </a:p>
          </p:txBody>
        </p:sp>
        <p:sp>
          <p:nvSpPr>
            <p:cNvPr id="124" name="Rectangle 123"/>
            <p:cNvSpPr/>
            <p:nvPr/>
          </p:nvSpPr>
          <p:spPr>
            <a:xfrm>
              <a:off x="1370711" y="1932386"/>
              <a:ext cx="762694" cy="276999"/>
            </a:xfrm>
            <a:prstGeom prst="rect">
              <a:avLst/>
            </a:prstGeom>
            <a:ln>
              <a:noFill/>
            </a:ln>
          </p:spPr>
          <p:txBody>
            <a:bodyPr wrap="square">
              <a:spAutoFit/>
            </a:bodyPr>
            <a:lstStyle/>
            <a:p>
              <a:pPr lvl="0" algn="r"/>
              <a:r>
                <a:rPr lang="en-US" sz="1200" dirty="0">
                  <a:solidFill>
                    <a:srgbClr val="0164FF"/>
                  </a:solidFill>
                  <a:latin typeface="Arial" charset="0"/>
                  <a:ea typeface="Arial" charset="0"/>
                  <a:cs typeface="Arial" charset="0"/>
                </a:rPr>
                <a:t>governs</a:t>
              </a:r>
            </a:p>
          </p:txBody>
        </p:sp>
        <p:cxnSp>
          <p:nvCxnSpPr>
            <p:cNvPr id="138" name="Straight Arrow Connector 137"/>
            <p:cNvCxnSpPr/>
            <p:nvPr/>
          </p:nvCxnSpPr>
          <p:spPr>
            <a:xfrm>
              <a:off x="2135058" y="1941023"/>
              <a:ext cx="5483" cy="68441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1921176" y="3106104"/>
              <a:ext cx="888526" cy="1031022"/>
              <a:chOff x="1921176" y="3106104"/>
              <a:chExt cx="888526" cy="1031022"/>
            </a:xfrm>
          </p:grpSpPr>
          <p:sp>
            <p:nvSpPr>
              <p:cNvPr id="706" name="Rounded Rectangle 705"/>
              <p:cNvSpPr/>
              <p:nvPr/>
            </p:nvSpPr>
            <p:spPr>
              <a:xfrm>
                <a:off x="1921176" y="3106104"/>
                <a:ext cx="670732" cy="693671"/>
              </a:xfrm>
              <a:prstGeom prst="roundRect">
                <a:avLst/>
              </a:prstGeom>
              <a:solidFill>
                <a:srgbClr val="92D050"/>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293" name="TextBox 292"/>
              <p:cNvSpPr txBox="1"/>
              <p:nvPr/>
            </p:nvSpPr>
            <p:spPr>
              <a:xfrm>
                <a:off x="1965342" y="3767794"/>
                <a:ext cx="667661" cy="369332"/>
              </a:xfrm>
              <a:prstGeom prst="rect">
                <a:avLst/>
              </a:prstGeom>
              <a:noFill/>
              <a:effectLst/>
            </p:spPr>
            <p:txBody>
              <a:bodyPr wrap="square" rtlCol="0">
                <a:spAutoFit/>
              </a:bodyPr>
              <a:lstStyle/>
              <a:p>
                <a:pPr algn="ctr"/>
                <a:r>
                  <a:rPr lang="en-US" sz="900" dirty="0">
                    <a:latin typeface="Arial" charset="0"/>
                    <a:ea typeface="Arial" charset="0"/>
                    <a:cs typeface="Arial" charset="0"/>
                  </a:rPr>
                  <a:t>Ordering Service</a:t>
                </a:r>
              </a:p>
            </p:txBody>
          </p:sp>
          <p:grpSp>
            <p:nvGrpSpPr>
              <p:cNvPr id="655" name="Group 654"/>
              <p:cNvGrpSpPr/>
              <p:nvPr/>
            </p:nvGrpSpPr>
            <p:grpSpPr>
              <a:xfrm>
                <a:off x="1963760" y="3147266"/>
                <a:ext cx="845942" cy="598897"/>
                <a:chOff x="-488077" y="1086441"/>
                <a:chExt cx="845942" cy="598897"/>
              </a:xfrm>
            </p:grpSpPr>
            <p:cxnSp>
              <p:nvCxnSpPr>
                <p:cNvPr id="648" name="Straight Arrow Connector 647"/>
                <p:cNvCxnSpPr/>
                <p:nvPr/>
              </p:nvCxnSpPr>
              <p:spPr>
                <a:xfrm flipV="1">
                  <a:off x="12019" y="1176363"/>
                  <a:ext cx="345846" cy="17260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9" name="Straight Arrow Connector 648"/>
                <p:cNvCxnSpPr/>
                <p:nvPr/>
              </p:nvCxnSpPr>
              <p:spPr>
                <a:xfrm flipV="1">
                  <a:off x="12019" y="1345367"/>
                  <a:ext cx="345846" cy="3598"/>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0" name="Straight Arrow Connector 649"/>
                <p:cNvCxnSpPr/>
                <p:nvPr/>
              </p:nvCxnSpPr>
              <p:spPr>
                <a:xfrm>
                  <a:off x="12019" y="1348965"/>
                  <a:ext cx="345846" cy="19848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51" name="Group 650"/>
                <p:cNvGrpSpPr/>
                <p:nvPr/>
              </p:nvGrpSpPr>
              <p:grpSpPr>
                <a:xfrm>
                  <a:off x="-488077" y="1086441"/>
                  <a:ext cx="586226" cy="598897"/>
                  <a:chOff x="6212515" y="2999889"/>
                  <a:chExt cx="586226" cy="598897"/>
                </a:xfrm>
              </p:grpSpPr>
              <p:pic>
                <p:nvPicPr>
                  <p:cNvPr id="652" name="Picture 651"/>
                  <p:cNvPicPr>
                    <a:picLocks noChangeAspect="1"/>
                  </p:cNvPicPr>
                  <p:nvPr/>
                </p:nvPicPr>
                <p:blipFill>
                  <a:blip r:embed="rId3"/>
                  <a:stretch>
                    <a:fillRect/>
                  </a:stretch>
                </p:blipFill>
                <p:spPr>
                  <a:xfrm>
                    <a:off x="6212515" y="2999889"/>
                    <a:ext cx="515906" cy="461007"/>
                  </a:xfrm>
                  <a:prstGeom prst="rect">
                    <a:avLst/>
                  </a:prstGeom>
                </p:spPr>
              </p:pic>
              <p:pic>
                <p:nvPicPr>
                  <p:cNvPr id="653" name="Picture 652"/>
                  <p:cNvPicPr>
                    <a:picLocks noChangeAspect="1"/>
                  </p:cNvPicPr>
                  <p:nvPr/>
                </p:nvPicPr>
                <p:blipFill>
                  <a:blip r:embed="rId3"/>
                  <a:stretch>
                    <a:fillRect/>
                  </a:stretch>
                </p:blipFill>
                <p:spPr>
                  <a:xfrm>
                    <a:off x="6247229" y="3061419"/>
                    <a:ext cx="515906" cy="461007"/>
                  </a:xfrm>
                  <a:prstGeom prst="rect">
                    <a:avLst/>
                  </a:prstGeom>
                </p:spPr>
              </p:pic>
              <p:pic>
                <p:nvPicPr>
                  <p:cNvPr id="654" name="Picture 653"/>
                  <p:cNvPicPr>
                    <a:picLocks noChangeAspect="1"/>
                  </p:cNvPicPr>
                  <p:nvPr/>
                </p:nvPicPr>
                <p:blipFill>
                  <a:blip r:embed="rId3"/>
                  <a:stretch>
                    <a:fillRect/>
                  </a:stretch>
                </p:blipFill>
                <p:spPr>
                  <a:xfrm>
                    <a:off x="6282835" y="3137779"/>
                    <a:ext cx="515906" cy="461007"/>
                  </a:xfrm>
                  <a:prstGeom prst="rect">
                    <a:avLst/>
                  </a:prstGeom>
                </p:spPr>
              </p:pic>
            </p:grpSp>
          </p:grpSp>
        </p:grpSp>
        <p:sp>
          <p:nvSpPr>
            <p:cNvPr id="292" name="TextBox 291"/>
            <p:cNvSpPr txBox="1"/>
            <p:nvPr/>
          </p:nvSpPr>
          <p:spPr>
            <a:xfrm>
              <a:off x="2726894" y="4319008"/>
              <a:ext cx="2104819" cy="230832"/>
            </a:xfrm>
            <a:prstGeom prst="rect">
              <a:avLst/>
            </a:prstGeom>
            <a:noFill/>
            <a:effectLst/>
          </p:spPr>
          <p:txBody>
            <a:bodyPr wrap="square" rtlCol="0">
              <a:spAutoFit/>
            </a:bodyPr>
            <a:lstStyle/>
            <a:p>
              <a:r>
                <a:rPr lang="en-US" sz="900" dirty="0">
                  <a:latin typeface="Arial" charset="0"/>
                  <a:ea typeface="Arial" charset="0"/>
                  <a:cs typeface="Arial" charset="0"/>
                </a:rPr>
                <a:t>Peer network &amp; Certificate Authorities</a:t>
              </a:r>
            </a:p>
          </p:txBody>
        </p:sp>
        <p:pic>
          <p:nvPicPr>
            <p:cNvPr id="132" name="Picture 131"/>
            <p:cNvPicPr>
              <a:picLocks noChangeAspect="1"/>
            </p:cNvPicPr>
            <p:nvPr/>
          </p:nvPicPr>
          <p:blipFill>
            <a:blip r:embed="rId4">
              <a:clrChange>
                <a:clrFrom>
                  <a:srgbClr val="B4D7F9"/>
                </a:clrFrom>
                <a:clrTo>
                  <a:srgbClr val="B4D7F9">
                    <a:alpha val="0"/>
                  </a:srgbClr>
                </a:clrTo>
              </a:clrChange>
            </a:blip>
            <a:stretch>
              <a:fillRect/>
            </a:stretch>
          </p:blipFill>
          <p:spPr>
            <a:xfrm>
              <a:off x="1928094" y="1322183"/>
              <a:ext cx="424650" cy="638532"/>
            </a:xfrm>
            <a:prstGeom prst="rect">
              <a:avLst/>
            </a:prstGeom>
            <a:effectLst/>
          </p:spPr>
        </p:pic>
      </p:grpSp>
      <p:sp>
        <p:nvSpPr>
          <p:cNvPr id="119" name="Rounded Rectangle 118"/>
          <p:cNvSpPr/>
          <p:nvPr/>
        </p:nvSpPr>
        <p:spPr>
          <a:xfrm>
            <a:off x="692420" y="4769949"/>
            <a:ext cx="7819590" cy="254810"/>
          </a:xfrm>
          <a:prstGeom prst="roundRect">
            <a:avLst/>
          </a:prstGeom>
          <a:gradFill flip="none" rotWithShape="1">
            <a:gsLst>
              <a:gs pos="90000">
                <a:srgbClr val="F6DAF7"/>
              </a:gs>
              <a:gs pos="0">
                <a:srgbClr val="BAFAFF"/>
              </a:gs>
              <a:gs pos="70000">
                <a:srgbClr val="FBCD7C"/>
              </a:gs>
              <a:gs pos="23000">
                <a:srgbClr val="BAFAFF"/>
              </a:gs>
              <a:gs pos="100000">
                <a:srgbClr val="F6DAF7"/>
              </a:gs>
            </a:gsLst>
            <a:lin ang="0" scaled="1"/>
            <a:tileRect/>
          </a:gra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80" name="Title 1"/>
          <p:cNvSpPr>
            <a:spLocks/>
          </p:cNvSpPr>
          <p:nvPr/>
        </p:nvSpPr>
        <p:spPr bwMode="auto">
          <a:xfrm>
            <a:off x="242147" y="160033"/>
            <a:ext cx="6614682" cy="295466"/>
          </a:xfrm>
          <a:prstGeom prst="rect">
            <a:avLst/>
          </a:prstGeom>
          <a:noFill/>
          <a:ln w="9525">
            <a:noFill/>
            <a:miter lim="800000"/>
            <a:headEnd/>
            <a:tailEnd/>
          </a:ln>
        </p:spPr>
        <p:txBody>
          <a:bodyPr wrap="square" lIns="0" tIns="0" rIns="0" bIns="0">
            <a:spAutoFit/>
          </a:bodyPr>
          <a:lstStyle/>
          <a:p>
            <a:pPr defTabSz="342900">
              <a:lnSpc>
                <a:spcPct val="80000"/>
              </a:lnSpc>
              <a:spcBef>
                <a:spcPct val="20000"/>
              </a:spcBef>
            </a:pPr>
            <a:r>
              <a:rPr lang="en-US" sz="2400" dirty="0">
                <a:solidFill>
                  <a:srgbClr val="0164FF"/>
                </a:solidFill>
                <a:latin typeface="Arial" charset="0"/>
                <a:ea typeface="Arial" charset="0"/>
                <a:cs typeface="Arial" charset="0"/>
              </a:rPr>
              <a:t>Network Architecture and Participant Roles</a:t>
            </a:r>
          </a:p>
        </p:txBody>
      </p:sp>
      <p:grpSp>
        <p:nvGrpSpPr>
          <p:cNvPr id="94" name="App"/>
          <p:cNvGrpSpPr/>
          <p:nvPr/>
        </p:nvGrpSpPr>
        <p:grpSpPr>
          <a:xfrm>
            <a:off x="7666695" y="3198023"/>
            <a:ext cx="428322" cy="391126"/>
            <a:chOff x="2026856" y="1853918"/>
            <a:chExt cx="380596" cy="279679"/>
          </a:xfrm>
        </p:grpSpPr>
        <p:pic>
          <p:nvPicPr>
            <p:cNvPr id="95" name="Picture 94"/>
            <p:cNvPicPr>
              <a:picLocks noChangeAspect="1"/>
            </p:cNvPicPr>
            <p:nvPr/>
          </p:nvPicPr>
          <p:blipFill>
            <a:blip r:embed="rId5" cstate="screen">
              <a:duotone>
                <a:prstClr val="black"/>
                <a:srgbClr val="F6DAF7">
                  <a:tint val="45000"/>
                  <a:satMod val="400000"/>
                </a:srgbClr>
              </a:duotone>
              <a:extLst>
                <a:ext uri="{28A0092B-C50C-407E-A947-70E740481C1C}">
                  <a14:useLocalDpi xmlns:a14="http://schemas.microsoft.com/office/drawing/2010/main"/>
                </a:ext>
              </a:extLst>
            </a:blip>
            <a:stretch>
              <a:fillRect/>
            </a:stretch>
          </p:blipFill>
          <p:spPr>
            <a:xfrm>
              <a:off x="2058415" y="1853918"/>
              <a:ext cx="312228" cy="279679"/>
            </a:xfrm>
            <a:prstGeom prst="rect">
              <a:avLst/>
            </a:prstGeom>
          </p:spPr>
        </p:pic>
        <p:sp>
          <p:nvSpPr>
            <p:cNvPr id="96" name="TextBox 95"/>
            <p:cNvSpPr txBox="1"/>
            <p:nvPr/>
          </p:nvSpPr>
          <p:spPr>
            <a:xfrm>
              <a:off x="2026856" y="1853918"/>
              <a:ext cx="380596" cy="181565"/>
            </a:xfrm>
            <a:prstGeom prst="rect">
              <a:avLst/>
            </a:prstGeom>
            <a:noFill/>
          </p:spPr>
          <p:txBody>
            <a:bodyPr wrap="none" rtlCol="0">
              <a:spAutoFit/>
            </a:bodyPr>
            <a:lstStyle/>
            <a:p>
              <a:pPr defTabSz="514350"/>
              <a:r>
                <a:rPr lang="en-US" sz="1050" dirty="0">
                  <a:solidFill>
                    <a:srgbClr val="7030A0"/>
                  </a:solidFill>
                  <a:latin typeface="Arial" charset="0"/>
                  <a:ea typeface="Arial" charset="0"/>
                  <a:cs typeface="Arial" charset="0"/>
                </a:rPr>
                <a:t>App</a:t>
              </a:r>
            </a:p>
          </p:txBody>
        </p:sp>
      </p:grpSp>
      <p:cxnSp>
        <p:nvCxnSpPr>
          <p:cNvPr id="100" name="Straight Arrow Connector 99"/>
          <p:cNvCxnSpPr>
            <a:stCxn id="96" idx="1"/>
            <a:endCxn id="115" idx="3"/>
          </p:cNvCxnSpPr>
          <p:nvPr/>
        </p:nvCxnSpPr>
        <p:spPr>
          <a:xfrm flipH="1">
            <a:off x="6677307" y="3324981"/>
            <a:ext cx="989388" cy="3882"/>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705261" y="3243135"/>
            <a:ext cx="829140" cy="507831"/>
          </a:xfrm>
          <a:prstGeom prst="rect">
            <a:avLst/>
          </a:prstGeom>
          <a:noFill/>
          <a:effectLst/>
        </p:spPr>
        <p:txBody>
          <a:bodyPr wrap="square" rtlCol="0">
            <a:spAutoFit/>
          </a:bodyPr>
          <a:lstStyle/>
          <a:p>
            <a:r>
              <a:rPr lang="en-US" sz="900" b="1" dirty="0">
                <a:latin typeface="Arial" charset="0"/>
                <a:ea typeface="Arial" charset="0"/>
                <a:cs typeface="Arial" charset="0"/>
              </a:rPr>
              <a:t>IBM Blockchain Platform</a:t>
            </a:r>
          </a:p>
        </p:txBody>
      </p:sp>
      <p:sp>
        <p:nvSpPr>
          <p:cNvPr id="242" name="Rectangle 241"/>
          <p:cNvSpPr/>
          <p:nvPr/>
        </p:nvSpPr>
        <p:spPr>
          <a:xfrm>
            <a:off x="7038785" y="4770713"/>
            <a:ext cx="1428291" cy="253916"/>
          </a:xfrm>
          <a:prstGeom prst="rect">
            <a:avLst/>
          </a:prstGeom>
        </p:spPr>
        <p:txBody>
          <a:bodyPr wrap="square">
            <a:spAutoFit/>
          </a:bodyPr>
          <a:lstStyle/>
          <a:p>
            <a:pPr algn="ctr"/>
            <a:r>
              <a:rPr lang="en-US" sz="1050" dirty="0">
                <a:latin typeface="Arial" charset="0"/>
              </a:rPr>
              <a:t>Presentation Layer</a:t>
            </a:r>
          </a:p>
        </p:txBody>
      </p:sp>
      <p:sp>
        <p:nvSpPr>
          <p:cNvPr id="117" name="Rectangle 116"/>
          <p:cNvSpPr/>
          <p:nvPr/>
        </p:nvSpPr>
        <p:spPr>
          <a:xfrm>
            <a:off x="2345646" y="4769949"/>
            <a:ext cx="937819" cy="253916"/>
          </a:xfrm>
          <a:prstGeom prst="rect">
            <a:avLst/>
          </a:prstGeom>
        </p:spPr>
        <p:txBody>
          <a:bodyPr wrap="square">
            <a:spAutoFit/>
          </a:bodyPr>
          <a:lstStyle/>
          <a:p>
            <a:pPr algn="ctr"/>
            <a:r>
              <a:rPr lang="en-US" sz="1050" dirty="0">
                <a:latin typeface="Arial" charset="0"/>
              </a:rPr>
              <a:t>Data Layer</a:t>
            </a:r>
          </a:p>
        </p:txBody>
      </p:sp>
      <p:sp>
        <p:nvSpPr>
          <p:cNvPr id="118" name="Rectangle 117"/>
          <p:cNvSpPr/>
          <p:nvPr/>
        </p:nvSpPr>
        <p:spPr>
          <a:xfrm>
            <a:off x="4963626" y="4769949"/>
            <a:ext cx="2176229" cy="253916"/>
          </a:xfrm>
          <a:prstGeom prst="rect">
            <a:avLst/>
          </a:prstGeom>
        </p:spPr>
        <p:txBody>
          <a:bodyPr wrap="square">
            <a:spAutoFit/>
          </a:bodyPr>
          <a:lstStyle/>
          <a:p>
            <a:pPr algn="ctr"/>
            <a:r>
              <a:rPr lang="en-US" sz="1050" dirty="0">
                <a:latin typeface="Arial" charset="0"/>
              </a:rPr>
              <a:t>|    Business Application Layer    |</a:t>
            </a:r>
          </a:p>
        </p:txBody>
      </p:sp>
      <p:grpSp>
        <p:nvGrpSpPr>
          <p:cNvPr id="10" name="End User"/>
          <p:cNvGrpSpPr/>
          <p:nvPr/>
        </p:nvGrpSpPr>
        <p:grpSpPr>
          <a:xfrm>
            <a:off x="6862951" y="910864"/>
            <a:ext cx="1534178" cy="2793837"/>
            <a:chOff x="6862951" y="910864"/>
            <a:chExt cx="1534178" cy="2793837"/>
          </a:xfrm>
        </p:grpSpPr>
        <p:pic>
          <p:nvPicPr>
            <p:cNvPr id="101" name="Picture 100"/>
            <p:cNvPicPr>
              <a:picLocks noChangeAspect="1"/>
            </p:cNvPicPr>
            <p:nvPr/>
          </p:nvPicPr>
          <p:blipFill>
            <a:blip r:embed="rId4">
              <a:clrChange>
                <a:clrFrom>
                  <a:srgbClr val="B4D7F9"/>
                </a:clrFrom>
                <a:clrTo>
                  <a:srgbClr val="B4D7F9">
                    <a:alpha val="0"/>
                  </a:srgbClr>
                </a:clrTo>
              </a:clrChange>
              <a:duotone>
                <a:prstClr val="black"/>
                <a:srgbClr val="7030A0">
                  <a:tint val="45000"/>
                  <a:satMod val="400000"/>
                </a:srgbClr>
              </a:duotone>
            </a:blip>
            <a:stretch>
              <a:fillRect/>
            </a:stretch>
          </p:blipFill>
          <p:spPr>
            <a:xfrm>
              <a:off x="7671163" y="1322183"/>
              <a:ext cx="424650" cy="638532"/>
            </a:xfrm>
            <a:prstGeom prst="rect">
              <a:avLst/>
            </a:prstGeom>
            <a:effectLst/>
          </p:spPr>
        </p:pic>
        <p:sp>
          <p:nvSpPr>
            <p:cNvPr id="104" name="Rectangle 103"/>
            <p:cNvSpPr/>
            <p:nvPr/>
          </p:nvSpPr>
          <p:spPr>
            <a:xfrm>
              <a:off x="6862951" y="3335369"/>
              <a:ext cx="829142" cy="369332"/>
            </a:xfrm>
            <a:prstGeom prst="rect">
              <a:avLst/>
            </a:prstGeom>
            <a:ln>
              <a:noFill/>
            </a:ln>
          </p:spPr>
          <p:txBody>
            <a:bodyPr wrap="square">
              <a:spAutoFit/>
            </a:bodyPr>
            <a:lstStyle/>
            <a:p>
              <a:pPr lvl="0" algn="r"/>
              <a:r>
                <a:rPr lang="en-US" sz="900" dirty="0">
                  <a:solidFill>
                    <a:prstClr val="black"/>
                  </a:solidFill>
                  <a:latin typeface="Arial" charset="0"/>
                  <a:ea typeface="Arial" charset="0"/>
                  <a:cs typeface="Arial" charset="0"/>
                </a:rPr>
                <a:t>Application  APIs</a:t>
              </a:r>
            </a:p>
          </p:txBody>
        </p:sp>
        <p:sp>
          <p:nvSpPr>
            <p:cNvPr id="15" name="Rectangle 14"/>
            <p:cNvSpPr/>
            <p:nvPr/>
          </p:nvSpPr>
          <p:spPr>
            <a:xfrm>
              <a:off x="7398735" y="910864"/>
              <a:ext cx="945971" cy="300082"/>
            </a:xfrm>
            <a:prstGeom prst="rect">
              <a:avLst/>
            </a:prstGeom>
            <a:ln>
              <a:noFill/>
            </a:ln>
          </p:spPr>
          <p:txBody>
            <a:bodyPr wrap="square">
              <a:spAutoFit/>
            </a:bodyPr>
            <a:lstStyle/>
            <a:p>
              <a:pPr lvl="0" algn="ctr"/>
              <a:r>
                <a:rPr lang="en-US" sz="1350" dirty="0">
                  <a:solidFill>
                    <a:srgbClr val="7030A0"/>
                  </a:solidFill>
                  <a:latin typeface="Arial" charset="0"/>
                  <a:ea typeface="Arial" charset="0"/>
                  <a:cs typeface="Arial" charset="0"/>
                </a:rPr>
                <a:t>End-User</a:t>
              </a:r>
            </a:p>
          </p:txBody>
        </p:sp>
        <p:cxnSp>
          <p:nvCxnSpPr>
            <p:cNvPr id="139" name="Straight Arrow Connector 138"/>
            <p:cNvCxnSpPr>
              <a:endCxn id="95" idx="0"/>
            </p:cNvCxnSpPr>
            <p:nvPr/>
          </p:nvCxnSpPr>
          <p:spPr>
            <a:xfrm>
              <a:off x="7877901" y="1960949"/>
              <a:ext cx="1" cy="123707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7871720" y="1960006"/>
              <a:ext cx="525409" cy="276999"/>
            </a:xfrm>
            <a:prstGeom prst="rect">
              <a:avLst/>
            </a:prstGeom>
            <a:ln>
              <a:noFill/>
            </a:ln>
          </p:spPr>
          <p:txBody>
            <a:bodyPr wrap="square">
              <a:spAutoFit/>
            </a:bodyPr>
            <a:lstStyle/>
            <a:p>
              <a:pPr lvl="0"/>
              <a:r>
                <a:rPr lang="en-US" sz="1200" dirty="0">
                  <a:solidFill>
                    <a:schemeClr val="accent4"/>
                  </a:solidFill>
                  <a:latin typeface="Arial" charset="0"/>
                  <a:ea typeface="Arial" charset="0"/>
                  <a:cs typeface="Arial" charset="0"/>
                </a:rPr>
                <a:t>runs</a:t>
              </a:r>
            </a:p>
          </p:txBody>
        </p:sp>
      </p:grpSp>
      <p:grpSp>
        <p:nvGrpSpPr>
          <p:cNvPr id="7" name="Network Service Consumer"/>
          <p:cNvGrpSpPr/>
          <p:nvPr/>
        </p:nvGrpSpPr>
        <p:grpSpPr>
          <a:xfrm>
            <a:off x="2356468" y="628689"/>
            <a:ext cx="2229109" cy="3662581"/>
            <a:chOff x="2356468" y="628689"/>
            <a:chExt cx="2229109" cy="3662581"/>
          </a:xfrm>
        </p:grpSpPr>
        <p:cxnSp>
          <p:nvCxnSpPr>
            <p:cNvPr id="159" name="Straight Arrow Connector 158"/>
            <p:cNvCxnSpPr/>
            <p:nvPr/>
          </p:nvCxnSpPr>
          <p:spPr>
            <a:xfrm flipH="1">
              <a:off x="3166809" y="1925506"/>
              <a:ext cx="4384" cy="120830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2661096" y="628689"/>
              <a:ext cx="1050719" cy="715581"/>
            </a:xfrm>
            <a:prstGeom prst="rect">
              <a:avLst/>
            </a:prstGeom>
            <a:ln>
              <a:noFill/>
            </a:ln>
          </p:spPr>
          <p:txBody>
            <a:bodyPr wrap="square">
              <a:spAutoFit/>
            </a:bodyPr>
            <a:lstStyle/>
            <a:p>
              <a:pPr lvl="0" algn="ctr"/>
              <a:r>
                <a:rPr lang="en-US" sz="1350" dirty="0">
                  <a:solidFill>
                    <a:srgbClr val="00B050"/>
                  </a:solidFill>
                  <a:latin typeface="Arial" charset="0"/>
                  <a:ea typeface="Arial" charset="0"/>
                  <a:cs typeface="Arial" charset="0"/>
                </a:rPr>
                <a:t>Network Service Consumer</a:t>
              </a:r>
            </a:p>
          </p:txBody>
        </p:sp>
        <p:sp>
          <p:nvSpPr>
            <p:cNvPr id="154" name="Rectangle 153"/>
            <p:cNvSpPr/>
            <p:nvPr/>
          </p:nvSpPr>
          <p:spPr>
            <a:xfrm>
              <a:off x="2356468" y="1933566"/>
              <a:ext cx="816812" cy="276999"/>
            </a:xfrm>
            <a:prstGeom prst="rect">
              <a:avLst/>
            </a:prstGeom>
            <a:ln>
              <a:noFill/>
            </a:ln>
          </p:spPr>
          <p:txBody>
            <a:bodyPr wrap="square">
              <a:spAutoFit/>
            </a:bodyPr>
            <a:lstStyle/>
            <a:p>
              <a:pPr lvl="0" algn="r"/>
              <a:r>
                <a:rPr lang="en-US" sz="1200" dirty="0">
                  <a:solidFill>
                    <a:srgbClr val="0164FF"/>
                  </a:solidFill>
                  <a:latin typeface="Arial" charset="0"/>
                  <a:ea typeface="Arial" charset="0"/>
                  <a:cs typeface="Arial" charset="0"/>
                </a:rPr>
                <a:t>operates</a:t>
              </a:r>
            </a:p>
          </p:txBody>
        </p:sp>
        <p:sp>
          <p:nvSpPr>
            <p:cNvPr id="103" name="Rounded Rectangle 102"/>
            <p:cNvSpPr/>
            <p:nvPr/>
          </p:nvSpPr>
          <p:spPr>
            <a:xfrm>
              <a:off x="2899942" y="3136896"/>
              <a:ext cx="522501" cy="114637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grpSp>
          <p:nvGrpSpPr>
            <p:cNvPr id="662" name="Group 661"/>
            <p:cNvGrpSpPr/>
            <p:nvPr/>
          </p:nvGrpSpPr>
          <p:grpSpPr>
            <a:xfrm>
              <a:off x="2920273" y="3131457"/>
              <a:ext cx="506758" cy="525374"/>
              <a:chOff x="905428" y="1189993"/>
              <a:chExt cx="506758" cy="525374"/>
            </a:xfrm>
          </p:grpSpPr>
          <p:grpSp>
            <p:nvGrpSpPr>
              <p:cNvPr id="657" name="Group 656"/>
              <p:cNvGrpSpPr/>
              <p:nvPr/>
            </p:nvGrpSpPr>
            <p:grpSpPr>
              <a:xfrm>
                <a:off x="1050686" y="1673205"/>
                <a:ext cx="216242" cy="42162"/>
                <a:chOff x="2259061" y="4546976"/>
                <a:chExt cx="576021" cy="152400"/>
              </a:xfrm>
            </p:grpSpPr>
            <p:sp>
              <p:nvSpPr>
                <p:cNvPr id="658" name="Rectangle 657"/>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59" name="Rectangle 658"/>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60" name="Rectangle 659"/>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661" name="Straight Connector 660"/>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pic>
            <p:nvPicPr>
              <p:cNvPr id="656" name="Picture 655"/>
              <p:cNvPicPr>
                <a:picLocks noChangeAspect="1"/>
              </p:cNvPicPr>
              <p:nvPr/>
            </p:nvPicPr>
            <p:blipFill>
              <a:blip r:embed="rId6"/>
              <a:stretch>
                <a:fillRect/>
              </a:stretch>
            </p:blipFill>
            <p:spPr>
              <a:xfrm>
                <a:off x="905428" y="1189993"/>
                <a:ext cx="506758" cy="464750"/>
              </a:xfrm>
              <a:prstGeom prst="rect">
                <a:avLst/>
              </a:prstGeom>
            </p:spPr>
          </p:pic>
        </p:grpSp>
        <p:sp>
          <p:nvSpPr>
            <p:cNvPr id="107" name="Rounded Rectangle 106"/>
            <p:cNvSpPr/>
            <p:nvPr/>
          </p:nvSpPr>
          <p:spPr>
            <a:xfrm>
              <a:off x="3471555" y="3142722"/>
              <a:ext cx="522501" cy="114637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108" name="Rounded Rectangle 107"/>
            <p:cNvSpPr/>
            <p:nvPr/>
          </p:nvSpPr>
          <p:spPr>
            <a:xfrm>
              <a:off x="4049006" y="3144894"/>
              <a:ext cx="522501" cy="114637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grpSp>
          <p:nvGrpSpPr>
            <p:cNvPr id="664" name="Group 663"/>
            <p:cNvGrpSpPr/>
            <p:nvPr/>
          </p:nvGrpSpPr>
          <p:grpSpPr>
            <a:xfrm>
              <a:off x="3495181" y="3131457"/>
              <a:ext cx="506758" cy="525374"/>
              <a:chOff x="905428" y="1189993"/>
              <a:chExt cx="506758" cy="525374"/>
            </a:xfrm>
          </p:grpSpPr>
          <p:grpSp>
            <p:nvGrpSpPr>
              <p:cNvPr id="666" name="Group 665"/>
              <p:cNvGrpSpPr/>
              <p:nvPr/>
            </p:nvGrpSpPr>
            <p:grpSpPr>
              <a:xfrm>
                <a:off x="1050686" y="1673205"/>
                <a:ext cx="216242" cy="42162"/>
                <a:chOff x="2259061" y="4546976"/>
                <a:chExt cx="576021" cy="152400"/>
              </a:xfrm>
            </p:grpSpPr>
            <p:sp>
              <p:nvSpPr>
                <p:cNvPr id="667" name="Rectangle 666"/>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68" name="Rectangle 667"/>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69" name="Rectangle 668"/>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670" name="Straight Connector 669"/>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pic>
            <p:nvPicPr>
              <p:cNvPr id="665" name="Picture 664"/>
              <p:cNvPicPr>
                <a:picLocks noChangeAspect="1"/>
              </p:cNvPicPr>
              <p:nvPr/>
            </p:nvPicPr>
            <p:blipFill>
              <a:blip r:embed="rId6"/>
              <a:stretch>
                <a:fillRect/>
              </a:stretch>
            </p:blipFill>
            <p:spPr>
              <a:xfrm>
                <a:off x="905428" y="1189993"/>
                <a:ext cx="506758" cy="464750"/>
              </a:xfrm>
              <a:prstGeom prst="rect">
                <a:avLst/>
              </a:prstGeom>
            </p:spPr>
          </p:pic>
        </p:grpSp>
        <p:grpSp>
          <p:nvGrpSpPr>
            <p:cNvPr id="672" name="Group 671"/>
            <p:cNvGrpSpPr/>
            <p:nvPr/>
          </p:nvGrpSpPr>
          <p:grpSpPr>
            <a:xfrm>
              <a:off x="4056551" y="3131457"/>
              <a:ext cx="506758" cy="525374"/>
              <a:chOff x="905428" y="1189993"/>
              <a:chExt cx="506758" cy="525374"/>
            </a:xfrm>
          </p:grpSpPr>
          <p:grpSp>
            <p:nvGrpSpPr>
              <p:cNvPr id="674" name="Group 673"/>
              <p:cNvGrpSpPr/>
              <p:nvPr/>
            </p:nvGrpSpPr>
            <p:grpSpPr>
              <a:xfrm>
                <a:off x="1050686" y="1673205"/>
                <a:ext cx="216242" cy="42162"/>
                <a:chOff x="2259061" y="4546976"/>
                <a:chExt cx="576021" cy="152400"/>
              </a:xfrm>
            </p:grpSpPr>
            <p:sp>
              <p:nvSpPr>
                <p:cNvPr id="675" name="Rectangle 674"/>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76" name="Rectangle 675"/>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77" name="Rectangle 676"/>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678" name="Straight Connector 677"/>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pic>
            <p:nvPicPr>
              <p:cNvPr id="673" name="Picture 672"/>
              <p:cNvPicPr>
                <a:picLocks noChangeAspect="1"/>
              </p:cNvPicPr>
              <p:nvPr/>
            </p:nvPicPr>
            <p:blipFill>
              <a:blip r:embed="rId6"/>
              <a:stretch>
                <a:fillRect/>
              </a:stretch>
            </p:blipFill>
            <p:spPr>
              <a:xfrm>
                <a:off x="905428" y="1189993"/>
                <a:ext cx="506758" cy="464750"/>
              </a:xfrm>
              <a:prstGeom prst="rect">
                <a:avLst/>
              </a:prstGeom>
            </p:spPr>
          </p:pic>
        </p:grpSp>
        <p:pic>
          <p:nvPicPr>
            <p:cNvPr id="129" name="Picture 128"/>
            <p:cNvPicPr>
              <a:picLocks noChangeAspect="1"/>
            </p:cNvPicPr>
            <p:nvPr/>
          </p:nvPicPr>
          <p:blipFill>
            <a:blip r:embed="rId4">
              <a:clrChange>
                <a:clrFrom>
                  <a:srgbClr val="B4D7F9"/>
                </a:clrFrom>
                <a:clrTo>
                  <a:srgbClr val="B4D7F9">
                    <a:alpha val="0"/>
                  </a:srgbClr>
                </a:clrTo>
              </a:clrChange>
              <a:duotone>
                <a:prstClr val="black"/>
                <a:srgbClr val="00B050">
                  <a:tint val="45000"/>
                  <a:satMod val="400000"/>
                </a:srgbClr>
              </a:duotone>
            </a:blip>
            <a:stretch>
              <a:fillRect/>
            </a:stretch>
          </p:blipFill>
          <p:spPr>
            <a:xfrm>
              <a:off x="2956067" y="1322183"/>
              <a:ext cx="424650" cy="638532"/>
            </a:xfrm>
            <a:prstGeom prst="rect">
              <a:avLst/>
            </a:prstGeom>
            <a:effectLst/>
          </p:spPr>
        </p:pic>
        <p:pic>
          <p:nvPicPr>
            <p:cNvPr id="663" name="Picture 662"/>
            <p:cNvPicPr>
              <a:picLocks noChangeAspect="1"/>
            </p:cNvPicPr>
            <p:nvPr/>
          </p:nvPicPr>
          <p:blipFill>
            <a:blip r:embed="rId7"/>
            <a:stretch>
              <a:fillRect/>
            </a:stretch>
          </p:blipFill>
          <p:spPr>
            <a:xfrm>
              <a:off x="2905656" y="3715075"/>
              <a:ext cx="509268" cy="489362"/>
            </a:xfrm>
            <a:prstGeom prst="rect">
              <a:avLst/>
            </a:prstGeom>
          </p:spPr>
        </p:pic>
        <p:pic>
          <p:nvPicPr>
            <p:cNvPr id="671" name="Picture 670"/>
            <p:cNvPicPr>
              <a:picLocks noChangeAspect="1"/>
            </p:cNvPicPr>
            <p:nvPr/>
          </p:nvPicPr>
          <p:blipFill>
            <a:blip r:embed="rId7"/>
            <a:stretch>
              <a:fillRect/>
            </a:stretch>
          </p:blipFill>
          <p:spPr>
            <a:xfrm>
              <a:off x="3514939" y="3715075"/>
              <a:ext cx="509268" cy="489362"/>
            </a:xfrm>
            <a:prstGeom prst="rect">
              <a:avLst/>
            </a:prstGeom>
          </p:spPr>
        </p:pic>
        <p:pic>
          <p:nvPicPr>
            <p:cNvPr id="679" name="Picture 678"/>
            <p:cNvPicPr>
              <a:picLocks noChangeAspect="1"/>
            </p:cNvPicPr>
            <p:nvPr/>
          </p:nvPicPr>
          <p:blipFill>
            <a:blip r:embed="rId7"/>
            <a:stretch>
              <a:fillRect/>
            </a:stretch>
          </p:blipFill>
          <p:spPr>
            <a:xfrm>
              <a:off x="4076309" y="3715075"/>
              <a:ext cx="509268" cy="489362"/>
            </a:xfrm>
            <a:prstGeom prst="rect">
              <a:avLst/>
            </a:prstGeom>
          </p:spPr>
        </p:pic>
      </p:grpSp>
      <p:grpSp>
        <p:nvGrpSpPr>
          <p:cNvPr id="8" name="Business Service Consumer"/>
          <p:cNvGrpSpPr/>
          <p:nvPr/>
        </p:nvGrpSpPr>
        <p:grpSpPr>
          <a:xfrm>
            <a:off x="5686286" y="647537"/>
            <a:ext cx="1107669" cy="2267625"/>
            <a:chOff x="5686286" y="647537"/>
            <a:chExt cx="1107669" cy="2267625"/>
          </a:xfrm>
        </p:grpSpPr>
        <p:sp>
          <p:nvSpPr>
            <p:cNvPr id="105" name="Rectangle 104"/>
            <p:cNvSpPr/>
            <p:nvPr/>
          </p:nvSpPr>
          <p:spPr>
            <a:xfrm>
              <a:off x="5686286" y="647537"/>
              <a:ext cx="1107669" cy="715581"/>
            </a:xfrm>
            <a:prstGeom prst="rect">
              <a:avLst/>
            </a:prstGeom>
            <a:ln>
              <a:noFill/>
            </a:ln>
          </p:spPr>
          <p:txBody>
            <a:bodyPr wrap="square">
              <a:spAutoFit/>
            </a:bodyPr>
            <a:lstStyle/>
            <a:p>
              <a:pPr lvl="0" algn="ctr"/>
              <a:r>
                <a:rPr lang="en-US" sz="1350" dirty="0">
                  <a:solidFill>
                    <a:srgbClr val="FF0000"/>
                  </a:solidFill>
                  <a:latin typeface="Arial" charset="0"/>
                  <a:ea typeface="Arial" charset="0"/>
                  <a:cs typeface="Arial" charset="0"/>
                </a:rPr>
                <a:t>Business Service Consumer</a:t>
              </a:r>
            </a:p>
          </p:txBody>
        </p:sp>
        <p:cxnSp>
          <p:nvCxnSpPr>
            <p:cNvPr id="217" name="Straight Arrow Connector 216"/>
            <p:cNvCxnSpPr>
              <a:endCxn id="115" idx="0"/>
            </p:cNvCxnSpPr>
            <p:nvPr/>
          </p:nvCxnSpPr>
          <p:spPr>
            <a:xfrm>
              <a:off x="6205145" y="1924092"/>
              <a:ext cx="10646" cy="99107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6210468" y="1952047"/>
              <a:ext cx="554407" cy="276999"/>
            </a:xfrm>
            <a:prstGeom prst="rect">
              <a:avLst/>
            </a:prstGeom>
            <a:ln>
              <a:noFill/>
            </a:ln>
          </p:spPr>
          <p:txBody>
            <a:bodyPr wrap="square">
              <a:spAutoFit/>
            </a:bodyPr>
            <a:lstStyle/>
            <a:p>
              <a:pPr lvl="0"/>
              <a:r>
                <a:rPr lang="en-US" sz="1200" dirty="0">
                  <a:solidFill>
                    <a:schemeClr val="accent4"/>
                  </a:solidFill>
                  <a:latin typeface="Arial" charset="0"/>
                  <a:ea typeface="Arial" charset="0"/>
                  <a:cs typeface="Arial" charset="0"/>
                </a:rPr>
                <a:t>hosts</a:t>
              </a:r>
            </a:p>
          </p:txBody>
        </p:sp>
        <p:pic>
          <p:nvPicPr>
            <p:cNvPr id="109" name="Picture 108"/>
            <p:cNvPicPr>
              <a:picLocks noChangeAspect="1"/>
            </p:cNvPicPr>
            <p:nvPr/>
          </p:nvPicPr>
          <p:blipFill>
            <a:blip r:embed="rId4">
              <a:clrChange>
                <a:clrFrom>
                  <a:srgbClr val="B4D7F9"/>
                </a:clrFrom>
                <a:clrTo>
                  <a:srgbClr val="B4D7F9">
                    <a:alpha val="0"/>
                  </a:srgbClr>
                </a:clrTo>
              </a:clrChange>
              <a:duotone>
                <a:prstClr val="black"/>
                <a:srgbClr val="FF866A">
                  <a:tint val="45000"/>
                  <a:satMod val="400000"/>
                </a:srgbClr>
              </a:duotone>
            </a:blip>
            <a:stretch>
              <a:fillRect/>
            </a:stretch>
          </p:blipFill>
          <p:spPr>
            <a:xfrm>
              <a:off x="5994290" y="1322183"/>
              <a:ext cx="424650" cy="638532"/>
            </a:xfrm>
            <a:prstGeom prst="rect">
              <a:avLst/>
            </a:prstGeom>
            <a:effectLst/>
          </p:spPr>
        </p:pic>
      </p:grpSp>
      <p:grpSp>
        <p:nvGrpSpPr>
          <p:cNvPr id="9" name="Business Service Provider"/>
          <p:cNvGrpSpPr/>
          <p:nvPr/>
        </p:nvGrpSpPr>
        <p:grpSpPr>
          <a:xfrm>
            <a:off x="3340528" y="626326"/>
            <a:ext cx="4405368" cy="2870097"/>
            <a:chOff x="3340528" y="626326"/>
            <a:chExt cx="4405368" cy="2870097"/>
          </a:xfrm>
        </p:grpSpPr>
        <p:pic>
          <p:nvPicPr>
            <p:cNvPr id="126" name="Picture 125"/>
            <p:cNvPicPr>
              <a:picLocks noChangeAspect="1"/>
            </p:cNvPicPr>
            <p:nvPr/>
          </p:nvPicPr>
          <p:blipFill>
            <a:blip r:embed="rId4">
              <a:clrChange>
                <a:clrFrom>
                  <a:srgbClr val="B4D7F9"/>
                </a:clrFrom>
                <a:clrTo>
                  <a:srgbClr val="B4D7F9">
                    <a:alpha val="0"/>
                  </a:srgbClr>
                </a:clrTo>
              </a:clrChange>
              <a:duotone>
                <a:prstClr val="black"/>
                <a:srgbClr val="FFFF00">
                  <a:tint val="45000"/>
                  <a:satMod val="400000"/>
                </a:srgbClr>
              </a:duotone>
            </a:blip>
            <a:stretch>
              <a:fillRect/>
            </a:stretch>
          </p:blipFill>
          <p:spPr>
            <a:xfrm>
              <a:off x="4106628" y="1322183"/>
              <a:ext cx="424650" cy="638532"/>
            </a:xfrm>
            <a:prstGeom prst="rect">
              <a:avLst/>
            </a:prstGeom>
            <a:effectLst/>
          </p:spPr>
        </p:pic>
        <p:sp>
          <p:nvSpPr>
            <p:cNvPr id="120" name="TextBox 119"/>
            <p:cNvSpPr txBox="1"/>
            <p:nvPr/>
          </p:nvSpPr>
          <p:spPr>
            <a:xfrm>
              <a:off x="5013130" y="2239684"/>
              <a:ext cx="798755" cy="230832"/>
            </a:xfrm>
            <a:prstGeom prst="rect">
              <a:avLst/>
            </a:prstGeom>
            <a:noFill/>
            <a:effectLst/>
          </p:spPr>
          <p:txBody>
            <a:bodyPr wrap="square" rtlCol="0">
              <a:spAutoFit/>
            </a:bodyPr>
            <a:lstStyle/>
            <a:p>
              <a:pPr algn="r"/>
              <a:r>
                <a:rPr lang="en-US" sz="900" dirty="0">
                  <a:latin typeface="Arial" charset="0"/>
                  <a:ea typeface="Arial" charset="0"/>
                  <a:cs typeface="Arial" charset="0"/>
                </a:rPr>
                <a:t>Fabric SDK</a:t>
              </a:r>
            </a:p>
          </p:txBody>
        </p:sp>
        <p:sp>
          <p:nvSpPr>
            <p:cNvPr id="125" name="Rectangle 124"/>
            <p:cNvSpPr/>
            <p:nvPr/>
          </p:nvSpPr>
          <p:spPr>
            <a:xfrm>
              <a:off x="3739744" y="626326"/>
              <a:ext cx="1050719" cy="715581"/>
            </a:xfrm>
            <a:prstGeom prst="rect">
              <a:avLst/>
            </a:prstGeom>
            <a:ln>
              <a:noFill/>
            </a:ln>
          </p:spPr>
          <p:txBody>
            <a:bodyPr wrap="square">
              <a:spAutoFit/>
            </a:bodyPr>
            <a:lstStyle/>
            <a:p>
              <a:pPr lvl="0" algn="ctr"/>
              <a:r>
                <a:rPr lang="en-US" sz="1350" dirty="0">
                  <a:solidFill>
                    <a:srgbClr val="FF866A"/>
                  </a:solidFill>
                  <a:latin typeface="Arial" charset="0"/>
                  <a:ea typeface="Arial" charset="0"/>
                  <a:cs typeface="Arial" charset="0"/>
                </a:rPr>
                <a:t>Business Service Provider</a:t>
              </a:r>
            </a:p>
          </p:txBody>
        </p:sp>
        <p:sp>
          <p:nvSpPr>
            <p:cNvPr id="145" name="Rectangle 144"/>
            <p:cNvSpPr/>
            <p:nvPr/>
          </p:nvSpPr>
          <p:spPr>
            <a:xfrm>
              <a:off x="3477384" y="1945159"/>
              <a:ext cx="816812" cy="276999"/>
            </a:xfrm>
            <a:prstGeom prst="rect">
              <a:avLst/>
            </a:prstGeom>
            <a:ln>
              <a:noFill/>
            </a:ln>
          </p:spPr>
          <p:txBody>
            <a:bodyPr wrap="square">
              <a:spAutoFit/>
            </a:bodyPr>
            <a:lstStyle/>
            <a:p>
              <a:pPr lvl="0" algn="r"/>
              <a:r>
                <a:rPr lang="en-US" sz="1200" dirty="0">
                  <a:solidFill>
                    <a:srgbClr val="0164FF"/>
                  </a:solidFill>
                  <a:latin typeface="Arial" charset="0"/>
                  <a:ea typeface="Arial" charset="0"/>
                  <a:cs typeface="Arial" charset="0"/>
                </a:rPr>
                <a:t>develops</a:t>
              </a:r>
            </a:p>
          </p:txBody>
        </p:sp>
        <p:cxnSp>
          <p:nvCxnSpPr>
            <p:cNvPr id="111" name="Straight Arrow Connector 110"/>
            <p:cNvCxnSpPr>
              <a:cxnSpLocks/>
            </p:cNvCxnSpPr>
            <p:nvPr/>
          </p:nvCxnSpPr>
          <p:spPr>
            <a:xfrm>
              <a:off x="4312328" y="2432789"/>
              <a:ext cx="1787631" cy="476452"/>
            </a:xfrm>
            <a:prstGeom prst="bentConnector3">
              <a:avLst>
                <a:gd name="adj1" fmla="val 99832"/>
              </a:avLst>
            </a:prstGeom>
            <a:ln w="6350">
              <a:solidFill>
                <a:schemeClr val="accent6">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683" name="Snip Single Corner Rectangle 682"/>
            <p:cNvSpPr/>
            <p:nvPr/>
          </p:nvSpPr>
          <p:spPr>
            <a:xfrm>
              <a:off x="3646351" y="3237188"/>
              <a:ext cx="198014" cy="253288"/>
            </a:xfrm>
            <a:prstGeom prst="snip1Rect">
              <a:avLst/>
            </a:prstGeom>
            <a:solidFill>
              <a:srgbClr val="FFFF00"/>
            </a:solidFill>
            <a:ln w="22225">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687" name="Snip Single Corner Rectangle 686"/>
            <p:cNvSpPr/>
            <p:nvPr/>
          </p:nvSpPr>
          <p:spPr>
            <a:xfrm>
              <a:off x="4213321" y="3243135"/>
              <a:ext cx="198014" cy="253288"/>
            </a:xfrm>
            <a:prstGeom prst="snip1Rect">
              <a:avLst/>
            </a:prstGeom>
            <a:solidFill>
              <a:srgbClr val="FFFF00"/>
            </a:solidFill>
            <a:ln w="22225">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688" name="5-Point Star 687"/>
            <p:cNvSpPr/>
            <p:nvPr/>
          </p:nvSpPr>
          <p:spPr>
            <a:xfrm>
              <a:off x="4256264" y="3320824"/>
              <a:ext cx="101237" cy="91315"/>
            </a:xfrm>
            <a:prstGeom prst="star5">
              <a:avLst/>
            </a:prstGeom>
            <a:solidFill>
              <a:schemeClr val="bg1"/>
            </a:solidFill>
            <a:ln>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cxnSp>
          <p:nvCxnSpPr>
            <p:cNvPr id="98" name="Straight Arrow Connector 97"/>
            <p:cNvCxnSpPr>
              <a:endCxn id="687" idx="3"/>
            </p:cNvCxnSpPr>
            <p:nvPr/>
          </p:nvCxnSpPr>
          <p:spPr>
            <a:xfrm>
              <a:off x="4310029" y="1939718"/>
              <a:ext cx="2299" cy="1303417"/>
            </a:xfrm>
            <a:prstGeom prst="straightConnector1">
              <a:avLst/>
            </a:prstGeom>
            <a:ln w="6350">
              <a:solidFill>
                <a:schemeClr val="tx2">
                  <a:lumMod val="50000"/>
                </a:schemeClr>
              </a:solidFill>
              <a:headEnd type="none" w="med" len="med"/>
              <a:tailEnd type="triangle" w="med" len="med"/>
            </a:ln>
            <a:effectLst>
              <a:outerShdw blurRad="50800" dist="38100" dir="2700000" algn="tl" rotWithShape="0">
                <a:schemeClr val="bg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84" name="5-Point Star 683"/>
            <p:cNvSpPr/>
            <p:nvPr/>
          </p:nvSpPr>
          <p:spPr>
            <a:xfrm>
              <a:off x="3689294" y="3314877"/>
              <a:ext cx="101237" cy="91315"/>
            </a:xfrm>
            <a:prstGeom prst="star5">
              <a:avLst/>
            </a:prstGeom>
            <a:solidFill>
              <a:schemeClr val="bg1"/>
            </a:solidFill>
            <a:ln>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cxnSp>
          <p:nvCxnSpPr>
            <p:cNvPr id="153" name="Straight Arrow Connector 152"/>
            <p:cNvCxnSpPr>
              <a:endCxn id="683" idx="3"/>
            </p:cNvCxnSpPr>
            <p:nvPr/>
          </p:nvCxnSpPr>
          <p:spPr>
            <a:xfrm rot="10800000" flipV="1">
              <a:off x="3745358" y="2997640"/>
              <a:ext cx="564574" cy="239548"/>
            </a:xfrm>
            <a:prstGeom prst="bentConnector2">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3340528" y="2786075"/>
              <a:ext cx="1015971" cy="230832"/>
            </a:xfrm>
            <a:prstGeom prst="rect">
              <a:avLst/>
            </a:prstGeom>
            <a:noFill/>
            <a:effectLst/>
          </p:spPr>
          <p:txBody>
            <a:bodyPr wrap="square" rtlCol="0">
              <a:spAutoFit/>
            </a:bodyPr>
            <a:lstStyle/>
            <a:p>
              <a:pPr algn="r" defTabSz="342900"/>
              <a:r>
                <a:rPr lang="en-US" sz="900">
                  <a:solidFill>
                    <a:prstClr val="black"/>
                  </a:solidFill>
                  <a:latin typeface="Arial" charset="0"/>
                  <a:ea typeface="Arial" charset="0"/>
                  <a:cs typeface="Arial" charset="0"/>
                </a:rPr>
                <a:t>Smart Contracts</a:t>
              </a:r>
              <a:endParaRPr lang="en-US" sz="900" dirty="0">
                <a:solidFill>
                  <a:prstClr val="black"/>
                </a:solidFill>
                <a:latin typeface="Arial" charset="0"/>
                <a:ea typeface="Arial" charset="0"/>
                <a:cs typeface="Arial" charset="0"/>
              </a:endParaRPr>
            </a:p>
          </p:txBody>
        </p:sp>
        <p:cxnSp>
          <p:nvCxnSpPr>
            <p:cNvPr id="134" name="Straight Arrow Connector 110"/>
            <p:cNvCxnSpPr/>
            <p:nvPr/>
          </p:nvCxnSpPr>
          <p:spPr>
            <a:xfrm>
              <a:off x="6119582" y="2432789"/>
              <a:ext cx="1626314" cy="767611"/>
            </a:xfrm>
            <a:prstGeom prst="bentConnector3">
              <a:avLst>
                <a:gd name="adj1" fmla="val 100114"/>
              </a:avLst>
            </a:prstGeom>
            <a:ln w="6350">
              <a:solidFill>
                <a:schemeClr val="accent6">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Invoke Business APIs"/>
          <p:cNvGrpSpPr/>
          <p:nvPr/>
        </p:nvGrpSpPr>
        <p:grpSpPr>
          <a:xfrm>
            <a:off x="4876305" y="3316727"/>
            <a:ext cx="1443464" cy="394480"/>
            <a:chOff x="4310811" y="3316727"/>
            <a:chExt cx="1443464" cy="394480"/>
          </a:xfrm>
        </p:grpSpPr>
        <p:sp>
          <p:nvSpPr>
            <p:cNvPr id="110" name="Rectangle 109"/>
            <p:cNvSpPr/>
            <p:nvPr/>
          </p:nvSpPr>
          <p:spPr>
            <a:xfrm>
              <a:off x="4996565" y="3341875"/>
              <a:ext cx="750545" cy="369332"/>
            </a:xfrm>
            <a:prstGeom prst="rect">
              <a:avLst/>
            </a:prstGeom>
            <a:ln>
              <a:noFill/>
            </a:ln>
          </p:spPr>
          <p:txBody>
            <a:bodyPr wrap="square">
              <a:spAutoFit/>
            </a:bodyPr>
            <a:lstStyle/>
            <a:p>
              <a:pPr lvl="0" algn="r"/>
              <a:r>
                <a:rPr lang="en-US" sz="900">
                  <a:solidFill>
                    <a:prstClr val="black"/>
                  </a:solidFill>
                  <a:latin typeface="Arial" charset="0"/>
                  <a:ea typeface="Arial" charset="0"/>
                  <a:cs typeface="Arial" charset="0"/>
                </a:rPr>
                <a:t>Business APIs</a:t>
              </a:r>
              <a:endParaRPr lang="en-US" sz="900" dirty="0">
                <a:solidFill>
                  <a:prstClr val="black"/>
                </a:solidFill>
                <a:latin typeface="Arial" charset="0"/>
                <a:ea typeface="Arial" charset="0"/>
                <a:cs typeface="Arial" charset="0"/>
              </a:endParaRPr>
            </a:p>
          </p:txBody>
        </p:sp>
        <p:cxnSp>
          <p:nvCxnSpPr>
            <p:cNvPr id="219" name="Straight Arrow Connector 218"/>
            <p:cNvCxnSpPr>
              <a:stCxn id="115" idx="1"/>
            </p:cNvCxnSpPr>
            <p:nvPr/>
          </p:nvCxnSpPr>
          <p:spPr>
            <a:xfrm flipH="1" flipV="1">
              <a:off x="4310811" y="3316727"/>
              <a:ext cx="1443464" cy="1213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15" name="Rounded Rectangle 114"/>
          <p:cNvSpPr/>
          <p:nvPr/>
        </p:nvSpPr>
        <p:spPr>
          <a:xfrm>
            <a:off x="5754275" y="2915162"/>
            <a:ext cx="923032" cy="827401"/>
          </a:xfrm>
          <a:prstGeom prst="roundRect">
            <a:avLst/>
          </a:prstGeom>
          <a:gradFill>
            <a:gsLst>
              <a:gs pos="0">
                <a:srgbClr val="FFC000"/>
              </a:gs>
              <a:gs pos="100000">
                <a:srgbClr val="FBCD7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accent1"/>
              </a:solidFill>
              <a:latin typeface="Arial" charset="0"/>
              <a:ea typeface="Arial" charset="0"/>
              <a:cs typeface="Arial" charset="0"/>
            </a:endParaRPr>
          </a:p>
        </p:txBody>
      </p:sp>
      <p:sp>
        <p:nvSpPr>
          <p:cNvPr id="243" name="Rectangle 242"/>
          <p:cNvSpPr/>
          <p:nvPr/>
        </p:nvSpPr>
        <p:spPr>
          <a:xfrm>
            <a:off x="5764259" y="2955083"/>
            <a:ext cx="937819" cy="738664"/>
          </a:xfrm>
          <a:prstGeom prst="rect">
            <a:avLst/>
          </a:prstGeom>
        </p:spPr>
        <p:txBody>
          <a:bodyPr wrap="square">
            <a:spAutoFit/>
          </a:bodyPr>
          <a:lstStyle/>
          <a:p>
            <a:pPr algn="ctr"/>
            <a:r>
              <a:rPr lang="en-US" sz="1050" dirty="0">
                <a:solidFill>
                  <a:schemeClr val="accent1"/>
                </a:solidFill>
                <a:latin typeface="Arial" charset="0"/>
              </a:rPr>
              <a:t>App server and Integration logic</a:t>
            </a:r>
          </a:p>
        </p:txBody>
      </p:sp>
      <p:pic>
        <p:nvPicPr>
          <p:cNvPr id="2" name="Picture 1">
            <a:extLst>
              <a:ext uri="{FF2B5EF4-FFF2-40B4-BE49-F238E27FC236}">
                <a16:creationId xmlns:a16="http://schemas.microsoft.com/office/drawing/2014/main" id="{91DF7B21-6E5C-294F-8654-31DB2CAEBAE7}"/>
              </a:ext>
            </a:extLst>
          </p:cNvPr>
          <p:cNvPicPr>
            <a:picLocks noChangeAspect="1"/>
          </p:cNvPicPr>
          <p:nvPr/>
        </p:nvPicPr>
        <p:blipFill>
          <a:blip r:embed="rId8"/>
          <a:stretch>
            <a:fillRect/>
          </a:stretch>
        </p:blipFill>
        <p:spPr>
          <a:xfrm>
            <a:off x="0" y="0"/>
            <a:ext cx="9144000" cy="5143500"/>
          </a:xfrm>
          <a:prstGeom prst="rect">
            <a:avLst/>
          </a:prstGeom>
        </p:spPr>
      </p:pic>
    </p:spTree>
    <p:extLst>
      <p:ext uri="{BB962C8B-B14F-4D97-AF65-F5344CB8AC3E}">
        <p14:creationId xmlns:p14="http://schemas.microsoft.com/office/powerpoint/2010/main" val="403957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5E-6 4.93827E-7 L -0.06128 4.93827E-7 " pathEditMode="relative" rAng="0" ptsTypes="AA">
                                      <p:cBhvr>
                                        <p:cTn id="25" dur="2000" fill="hold"/>
                                        <p:tgtEl>
                                          <p:spTgt spid="6"/>
                                        </p:tgtEl>
                                        <p:attrNameLst>
                                          <p:attrName>ppt_x</p:attrName>
                                          <p:attrName>ppt_y</p:attrName>
                                        </p:attrNameLst>
                                      </p:cBhvr>
                                      <p:rCtr x="-3073" y="0"/>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1B4EEE-CC12-714E-9D69-3EAF4FE5CF3E}"/>
              </a:ext>
            </a:extLst>
          </p:cNvPr>
          <p:cNvSpPr>
            <a:spLocks noGrp="1"/>
          </p:cNvSpPr>
          <p:nvPr>
            <p:ph type="body" sz="quarter" idx="13"/>
          </p:nvPr>
        </p:nvSpPr>
        <p:spPr/>
        <p:txBody>
          <a:bodyPr/>
          <a:lstStyle/>
          <a:p>
            <a:r>
              <a:rPr lang="en-US" b="1" dirty="0"/>
              <a:t>Excellent use case - Supply Chain</a:t>
            </a:r>
          </a:p>
        </p:txBody>
      </p:sp>
      <p:pic>
        <p:nvPicPr>
          <p:cNvPr id="9" name="Picture 8">
            <a:extLst>
              <a:ext uri="{FF2B5EF4-FFF2-40B4-BE49-F238E27FC236}">
                <a16:creationId xmlns:a16="http://schemas.microsoft.com/office/drawing/2014/main" id="{BCEEF009-4A75-B04E-9E17-7868AC22DC20}"/>
              </a:ext>
            </a:extLst>
          </p:cNvPr>
          <p:cNvPicPr>
            <a:picLocks noChangeAspect="1"/>
          </p:cNvPicPr>
          <p:nvPr/>
        </p:nvPicPr>
        <p:blipFill>
          <a:blip r:embed="rId3"/>
          <a:stretch>
            <a:fillRect/>
          </a:stretch>
        </p:blipFill>
        <p:spPr>
          <a:xfrm>
            <a:off x="2290512" y="2794333"/>
            <a:ext cx="1197228" cy="1675101"/>
          </a:xfrm>
          <a:prstGeom prst="rect">
            <a:avLst/>
          </a:prstGeom>
        </p:spPr>
      </p:pic>
      <p:pic>
        <p:nvPicPr>
          <p:cNvPr id="11" name="Picture 10">
            <a:extLst>
              <a:ext uri="{FF2B5EF4-FFF2-40B4-BE49-F238E27FC236}">
                <a16:creationId xmlns:a16="http://schemas.microsoft.com/office/drawing/2014/main" id="{6249DBB4-5F8E-2D47-829D-DB1F820E1349}"/>
              </a:ext>
            </a:extLst>
          </p:cNvPr>
          <p:cNvPicPr>
            <a:picLocks noChangeAspect="1"/>
          </p:cNvPicPr>
          <p:nvPr/>
        </p:nvPicPr>
        <p:blipFill>
          <a:blip r:embed="rId4"/>
          <a:stretch>
            <a:fillRect/>
          </a:stretch>
        </p:blipFill>
        <p:spPr>
          <a:xfrm>
            <a:off x="364156" y="868981"/>
            <a:ext cx="1541635" cy="1011698"/>
          </a:xfrm>
          <a:prstGeom prst="rect">
            <a:avLst/>
          </a:prstGeom>
        </p:spPr>
      </p:pic>
      <p:pic>
        <p:nvPicPr>
          <p:cNvPr id="13" name="Picture 12">
            <a:extLst>
              <a:ext uri="{FF2B5EF4-FFF2-40B4-BE49-F238E27FC236}">
                <a16:creationId xmlns:a16="http://schemas.microsoft.com/office/drawing/2014/main" id="{41674E0D-F41E-6140-B76E-C24A1F4D596E}"/>
              </a:ext>
            </a:extLst>
          </p:cNvPr>
          <p:cNvPicPr>
            <a:picLocks noChangeAspect="1"/>
          </p:cNvPicPr>
          <p:nvPr/>
        </p:nvPicPr>
        <p:blipFill>
          <a:blip r:embed="rId5"/>
          <a:stretch>
            <a:fillRect/>
          </a:stretch>
        </p:blipFill>
        <p:spPr>
          <a:xfrm>
            <a:off x="4123124" y="2830882"/>
            <a:ext cx="2493292" cy="1650964"/>
          </a:xfrm>
          <a:prstGeom prst="rect">
            <a:avLst/>
          </a:prstGeom>
        </p:spPr>
      </p:pic>
      <p:pic>
        <p:nvPicPr>
          <p:cNvPr id="15" name="Picture 14">
            <a:extLst>
              <a:ext uri="{FF2B5EF4-FFF2-40B4-BE49-F238E27FC236}">
                <a16:creationId xmlns:a16="http://schemas.microsoft.com/office/drawing/2014/main" id="{1E0D01B9-7449-854C-84B0-02D0C82E3337}"/>
              </a:ext>
            </a:extLst>
          </p:cNvPr>
          <p:cNvPicPr>
            <a:picLocks noChangeAspect="1"/>
          </p:cNvPicPr>
          <p:nvPr/>
        </p:nvPicPr>
        <p:blipFill>
          <a:blip r:embed="rId6"/>
          <a:stretch>
            <a:fillRect/>
          </a:stretch>
        </p:blipFill>
        <p:spPr>
          <a:xfrm>
            <a:off x="239304" y="2833901"/>
            <a:ext cx="1197227" cy="812797"/>
          </a:xfrm>
          <a:prstGeom prst="rect">
            <a:avLst/>
          </a:prstGeom>
        </p:spPr>
      </p:pic>
      <p:pic>
        <p:nvPicPr>
          <p:cNvPr id="17" name="Picture 16">
            <a:extLst>
              <a:ext uri="{FF2B5EF4-FFF2-40B4-BE49-F238E27FC236}">
                <a16:creationId xmlns:a16="http://schemas.microsoft.com/office/drawing/2014/main" id="{F2057630-068A-4943-9BC7-6255AD252813}"/>
              </a:ext>
            </a:extLst>
          </p:cNvPr>
          <p:cNvPicPr>
            <a:picLocks noChangeAspect="1"/>
          </p:cNvPicPr>
          <p:nvPr/>
        </p:nvPicPr>
        <p:blipFill>
          <a:blip r:embed="rId7"/>
          <a:stretch>
            <a:fillRect/>
          </a:stretch>
        </p:blipFill>
        <p:spPr>
          <a:xfrm flipH="1">
            <a:off x="7251800" y="3037476"/>
            <a:ext cx="1599261" cy="968237"/>
          </a:xfrm>
          <a:prstGeom prst="rect">
            <a:avLst/>
          </a:prstGeom>
        </p:spPr>
      </p:pic>
      <p:pic>
        <p:nvPicPr>
          <p:cNvPr id="19" name="Picture 18">
            <a:extLst>
              <a:ext uri="{FF2B5EF4-FFF2-40B4-BE49-F238E27FC236}">
                <a16:creationId xmlns:a16="http://schemas.microsoft.com/office/drawing/2014/main" id="{0D0E0B5B-628F-9548-81C3-E0C3946B3F64}"/>
              </a:ext>
            </a:extLst>
          </p:cNvPr>
          <p:cNvPicPr>
            <a:picLocks noChangeAspect="1"/>
          </p:cNvPicPr>
          <p:nvPr/>
        </p:nvPicPr>
        <p:blipFill>
          <a:blip r:embed="rId8"/>
          <a:stretch>
            <a:fillRect/>
          </a:stretch>
        </p:blipFill>
        <p:spPr>
          <a:xfrm flipH="1">
            <a:off x="2843902" y="602718"/>
            <a:ext cx="1882542" cy="1106888"/>
          </a:xfrm>
          <a:prstGeom prst="rect">
            <a:avLst/>
          </a:prstGeom>
        </p:spPr>
      </p:pic>
      <p:pic>
        <p:nvPicPr>
          <p:cNvPr id="12" name="Picture 11">
            <a:extLst>
              <a:ext uri="{FF2B5EF4-FFF2-40B4-BE49-F238E27FC236}">
                <a16:creationId xmlns:a16="http://schemas.microsoft.com/office/drawing/2014/main" id="{73D1F105-D8E9-2349-A2BB-EC4AD10CBF85}"/>
              </a:ext>
            </a:extLst>
          </p:cNvPr>
          <p:cNvPicPr>
            <a:picLocks noChangeAspect="1"/>
          </p:cNvPicPr>
          <p:nvPr/>
        </p:nvPicPr>
        <p:blipFill>
          <a:blip r:embed="rId9"/>
          <a:stretch>
            <a:fillRect/>
          </a:stretch>
        </p:blipFill>
        <p:spPr>
          <a:xfrm flipH="1">
            <a:off x="5534473" y="1484127"/>
            <a:ext cx="3482156" cy="769556"/>
          </a:xfrm>
          <a:prstGeom prst="rect">
            <a:avLst/>
          </a:prstGeom>
        </p:spPr>
      </p:pic>
      <p:pic>
        <p:nvPicPr>
          <p:cNvPr id="4" name="Picture 3">
            <a:extLst>
              <a:ext uri="{FF2B5EF4-FFF2-40B4-BE49-F238E27FC236}">
                <a16:creationId xmlns:a16="http://schemas.microsoft.com/office/drawing/2014/main" id="{C743E660-6304-E04F-BC35-BF587AAE353F}"/>
              </a:ext>
            </a:extLst>
          </p:cNvPr>
          <p:cNvPicPr>
            <a:picLocks noChangeAspect="1"/>
          </p:cNvPicPr>
          <p:nvPr/>
        </p:nvPicPr>
        <p:blipFill>
          <a:blip r:embed="rId10"/>
          <a:stretch>
            <a:fillRect/>
          </a:stretch>
        </p:blipFill>
        <p:spPr>
          <a:xfrm>
            <a:off x="5660443" y="1345194"/>
            <a:ext cx="1110315" cy="705038"/>
          </a:xfrm>
          <a:prstGeom prst="rect">
            <a:avLst/>
          </a:prstGeom>
        </p:spPr>
      </p:pic>
      <p:sp>
        <p:nvSpPr>
          <p:cNvPr id="3" name="Right Arrow 2">
            <a:extLst>
              <a:ext uri="{FF2B5EF4-FFF2-40B4-BE49-F238E27FC236}">
                <a16:creationId xmlns:a16="http://schemas.microsoft.com/office/drawing/2014/main" id="{9B7D6392-587F-CD4F-91CA-C336EE8B913D}"/>
              </a:ext>
            </a:extLst>
          </p:cNvPr>
          <p:cNvSpPr/>
          <p:nvPr/>
        </p:nvSpPr>
        <p:spPr>
          <a:xfrm>
            <a:off x="2077581" y="1084913"/>
            <a:ext cx="455376" cy="203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0849BDC1-D461-CD4A-BEFA-306D123EC59F}"/>
              </a:ext>
            </a:extLst>
          </p:cNvPr>
          <p:cNvSpPr/>
          <p:nvPr/>
        </p:nvSpPr>
        <p:spPr>
          <a:xfrm>
            <a:off x="4914394" y="1382243"/>
            <a:ext cx="455376" cy="203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5F5664BA-A4E4-374A-B281-B16F949CCE3F}"/>
              </a:ext>
            </a:extLst>
          </p:cNvPr>
          <p:cNvSpPr/>
          <p:nvPr/>
        </p:nvSpPr>
        <p:spPr>
          <a:xfrm>
            <a:off x="7790173" y="2399779"/>
            <a:ext cx="225671" cy="431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29D23A32-9F1D-114F-BC5A-5B0A625243CF}"/>
              </a:ext>
            </a:extLst>
          </p:cNvPr>
          <p:cNvSpPr/>
          <p:nvPr/>
        </p:nvSpPr>
        <p:spPr>
          <a:xfrm>
            <a:off x="6770758" y="3337229"/>
            <a:ext cx="356297" cy="1989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Right Arrow 6">
            <a:extLst>
              <a:ext uri="{FF2B5EF4-FFF2-40B4-BE49-F238E27FC236}">
                <a16:creationId xmlns:a16="http://schemas.microsoft.com/office/drawing/2014/main" id="{977A33F4-DAF4-9E44-BD9A-E1C9E5549D3C}"/>
              </a:ext>
            </a:extLst>
          </p:cNvPr>
          <p:cNvSpPr/>
          <p:nvPr/>
        </p:nvSpPr>
        <p:spPr>
          <a:xfrm>
            <a:off x="3681332" y="3536130"/>
            <a:ext cx="445931" cy="2026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E9DA952-2B8F-DD43-BCC6-B25C89919D7D}"/>
              </a:ext>
            </a:extLst>
          </p:cNvPr>
          <p:cNvPicPr>
            <a:picLocks noChangeAspect="1"/>
          </p:cNvPicPr>
          <p:nvPr/>
        </p:nvPicPr>
        <p:blipFill>
          <a:blip r:embed="rId11"/>
          <a:stretch>
            <a:fillRect/>
          </a:stretch>
        </p:blipFill>
        <p:spPr>
          <a:xfrm>
            <a:off x="5544573" y="305518"/>
            <a:ext cx="2067510" cy="989577"/>
          </a:xfrm>
          <a:prstGeom prst="rect">
            <a:avLst/>
          </a:prstGeom>
        </p:spPr>
      </p:pic>
      <p:sp>
        <p:nvSpPr>
          <p:cNvPr id="20" name="Right Arrow 19">
            <a:extLst>
              <a:ext uri="{FF2B5EF4-FFF2-40B4-BE49-F238E27FC236}">
                <a16:creationId xmlns:a16="http://schemas.microsoft.com/office/drawing/2014/main" id="{F73670E7-79E0-8744-93B7-CF17A67F7943}"/>
              </a:ext>
            </a:extLst>
          </p:cNvPr>
          <p:cNvSpPr/>
          <p:nvPr/>
        </p:nvSpPr>
        <p:spPr>
          <a:xfrm>
            <a:off x="4917407" y="916771"/>
            <a:ext cx="455376" cy="203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Arrow 17">
            <a:extLst>
              <a:ext uri="{FF2B5EF4-FFF2-40B4-BE49-F238E27FC236}">
                <a16:creationId xmlns:a16="http://schemas.microsoft.com/office/drawing/2014/main" id="{26E17136-8763-0D48-8F3F-2E1941BECE89}"/>
              </a:ext>
            </a:extLst>
          </p:cNvPr>
          <p:cNvSpPr/>
          <p:nvPr/>
        </p:nvSpPr>
        <p:spPr>
          <a:xfrm>
            <a:off x="1531580" y="3155371"/>
            <a:ext cx="491829" cy="1818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39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FD10EA-893C-C64B-A366-DDD0D7D4E454}"/>
              </a:ext>
            </a:extLst>
          </p:cNvPr>
          <p:cNvSpPr>
            <a:spLocks noGrp="1"/>
          </p:cNvSpPr>
          <p:nvPr>
            <p:ph type="body" sz="quarter" idx="13"/>
          </p:nvPr>
        </p:nvSpPr>
        <p:spPr/>
        <p:txBody>
          <a:bodyPr/>
          <a:lstStyle/>
          <a:p>
            <a:r>
              <a:rPr lang="en-US" dirty="0"/>
              <a:t>IBM Food Trust - Walmart</a:t>
            </a:r>
          </a:p>
        </p:txBody>
      </p:sp>
      <p:pic>
        <p:nvPicPr>
          <p:cNvPr id="4" name="Picture 3">
            <a:extLst>
              <a:ext uri="{FF2B5EF4-FFF2-40B4-BE49-F238E27FC236}">
                <a16:creationId xmlns:a16="http://schemas.microsoft.com/office/drawing/2014/main" id="{51117E90-8065-2342-80EC-860E7D76ECB6}"/>
              </a:ext>
            </a:extLst>
          </p:cNvPr>
          <p:cNvPicPr>
            <a:picLocks noChangeAspect="1"/>
          </p:cNvPicPr>
          <p:nvPr/>
        </p:nvPicPr>
        <p:blipFill>
          <a:blip r:embed="rId3"/>
          <a:stretch>
            <a:fillRect/>
          </a:stretch>
        </p:blipFill>
        <p:spPr>
          <a:xfrm>
            <a:off x="4149979" y="426260"/>
            <a:ext cx="3147787" cy="3834107"/>
          </a:xfrm>
          <a:prstGeom prst="rect">
            <a:avLst/>
          </a:prstGeom>
        </p:spPr>
      </p:pic>
    </p:spTree>
    <p:extLst>
      <p:ext uri="{BB962C8B-B14F-4D97-AF65-F5344CB8AC3E}">
        <p14:creationId xmlns:p14="http://schemas.microsoft.com/office/powerpoint/2010/main" val="507028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1FCF0-8756-C942-9277-343AE14DEDBD}"/>
              </a:ext>
            </a:extLst>
          </p:cNvPr>
          <p:cNvSpPr>
            <a:spLocks noGrp="1"/>
          </p:cNvSpPr>
          <p:nvPr>
            <p:ph type="body" sz="quarter" idx="13"/>
          </p:nvPr>
        </p:nvSpPr>
        <p:spPr>
          <a:xfrm>
            <a:off x="125730" y="144464"/>
            <a:ext cx="7768590" cy="591806"/>
          </a:xfrm>
        </p:spPr>
        <p:txBody>
          <a:bodyPr/>
          <a:lstStyle/>
          <a:p>
            <a:r>
              <a:rPr lang="en-US" b="1" dirty="0"/>
              <a:t>Fabric - Technology Stack</a:t>
            </a:r>
          </a:p>
        </p:txBody>
      </p:sp>
      <p:sp>
        <p:nvSpPr>
          <p:cNvPr id="7" name="TextBox 6">
            <a:extLst>
              <a:ext uri="{FF2B5EF4-FFF2-40B4-BE49-F238E27FC236}">
                <a16:creationId xmlns:a16="http://schemas.microsoft.com/office/drawing/2014/main" id="{FE2CC330-7780-9C4F-A219-D311F3DE717A}"/>
              </a:ext>
            </a:extLst>
          </p:cNvPr>
          <p:cNvSpPr txBox="1"/>
          <p:nvPr/>
        </p:nvSpPr>
        <p:spPr>
          <a:xfrm>
            <a:off x="1854451" y="2105860"/>
            <a:ext cx="223812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CLI</a:t>
            </a:r>
          </a:p>
        </p:txBody>
      </p:sp>
      <p:sp>
        <p:nvSpPr>
          <p:cNvPr id="11" name="TextBox 10">
            <a:extLst>
              <a:ext uri="{FF2B5EF4-FFF2-40B4-BE49-F238E27FC236}">
                <a16:creationId xmlns:a16="http://schemas.microsoft.com/office/drawing/2014/main" id="{98B9DFD8-5C02-A049-AC67-24100B677E7C}"/>
              </a:ext>
            </a:extLst>
          </p:cNvPr>
          <p:cNvSpPr txBox="1"/>
          <p:nvPr/>
        </p:nvSpPr>
        <p:spPr>
          <a:xfrm>
            <a:off x="1854450" y="2488602"/>
            <a:ext cx="340525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Hyperledger Fabric Basic Network</a:t>
            </a:r>
          </a:p>
        </p:txBody>
      </p:sp>
      <p:sp>
        <p:nvSpPr>
          <p:cNvPr id="14" name="TextBox 13">
            <a:extLst>
              <a:ext uri="{FF2B5EF4-FFF2-40B4-BE49-F238E27FC236}">
                <a16:creationId xmlns:a16="http://schemas.microsoft.com/office/drawing/2014/main" id="{89A9FC43-0C97-B348-AA9A-4C06CCD72DCC}"/>
              </a:ext>
            </a:extLst>
          </p:cNvPr>
          <p:cNvSpPr txBox="1"/>
          <p:nvPr/>
        </p:nvSpPr>
        <p:spPr>
          <a:xfrm>
            <a:off x="1854450" y="1725303"/>
            <a:ext cx="1745673"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err="1"/>
              <a:t>SmartContracts</a:t>
            </a:r>
            <a:endParaRPr lang="en-US" dirty="0"/>
          </a:p>
        </p:txBody>
      </p:sp>
      <p:sp>
        <p:nvSpPr>
          <p:cNvPr id="17" name="TextBox 16">
            <a:extLst>
              <a:ext uri="{FF2B5EF4-FFF2-40B4-BE49-F238E27FC236}">
                <a16:creationId xmlns:a16="http://schemas.microsoft.com/office/drawing/2014/main" id="{D41E7EEB-538B-204A-93CF-42F9E0B21C8D}"/>
              </a:ext>
            </a:extLst>
          </p:cNvPr>
          <p:cNvSpPr txBox="1"/>
          <p:nvPr/>
        </p:nvSpPr>
        <p:spPr>
          <a:xfrm>
            <a:off x="3600123" y="1721296"/>
            <a:ext cx="4305997"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Go JavaScript Java ( Solidity )</a:t>
            </a:r>
          </a:p>
        </p:txBody>
      </p:sp>
      <p:sp>
        <p:nvSpPr>
          <p:cNvPr id="22" name="TextBox 21">
            <a:extLst>
              <a:ext uri="{FF2B5EF4-FFF2-40B4-BE49-F238E27FC236}">
                <a16:creationId xmlns:a16="http://schemas.microsoft.com/office/drawing/2014/main" id="{1988FF49-6DB6-DB43-BF75-417F0EA29CED}"/>
              </a:ext>
            </a:extLst>
          </p:cNvPr>
          <p:cNvSpPr txBox="1"/>
          <p:nvPr/>
        </p:nvSpPr>
        <p:spPr>
          <a:xfrm>
            <a:off x="1860800" y="3256263"/>
            <a:ext cx="60417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LAN / Internet / Cloud</a:t>
            </a:r>
          </a:p>
        </p:txBody>
      </p:sp>
      <p:sp>
        <p:nvSpPr>
          <p:cNvPr id="12" name="TextBox 11">
            <a:extLst>
              <a:ext uri="{FF2B5EF4-FFF2-40B4-BE49-F238E27FC236}">
                <a16:creationId xmlns:a16="http://schemas.microsoft.com/office/drawing/2014/main" id="{019646EE-A5B4-5C47-A80B-AC07043FE7F0}"/>
              </a:ext>
            </a:extLst>
          </p:cNvPr>
          <p:cNvSpPr txBox="1"/>
          <p:nvPr/>
        </p:nvSpPr>
        <p:spPr>
          <a:xfrm>
            <a:off x="5211123" y="2489046"/>
            <a:ext cx="2695897"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IBM Blockchain Platform</a:t>
            </a:r>
          </a:p>
        </p:txBody>
      </p:sp>
      <p:sp>
        <p:nvSpPr>
          <p:cNvPr id="13" name="TextBox 12">
            <a:extLst>
              <a:ext uri="{FF2B5EF4-FFF2-40B4-BE49-F238E27FC236}">
                <a16:creationId xmlns:a16="http://schemas.microsoft.com/office/drawing/2014/main" id="{19908FA1-4F36-534C-9229-C6095B85FE4D}"/>
              </a:ext>
            </a:extLst>
          </p:cNvPr>
          <p:cNvSpPr txBox="1"/>
          <p:nvPr/>
        </p:nvSpPr>
        <p:spPr>
          <a:xfrm>
            <a:off x="1854450" y="2872208"/>
            <a:ext cx="6054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Containers – Kubernetes and Docker</a:t>
            </a:r>
          </a:p>
        </p:txBody>
      </p:sp>
      <p:sp>
        <p:nvSpPr>
          <p:cNvPr id="19" name="TextBox 18">
            <a:extLst>
              <a:ext uri="{FF2B5EF4-FFF2-40B4-BE49-F238E27FC236}">
                <a16:creationId xmlns:a16="http://schemas.microsoft.com/office/drawing/2014/main" id="{0993452E-799E-B44C-86F8-0C32525FC3F4}"/>
              </a:ext>
            </a:extLst>
          </p:cNvPr>
          <p:cNvSpPr txBox="1"/>
          <p:nvPr/>
        </p:nvSpPr>
        <p:spPr>
          <a:xfrm>
            <a:off x="4092571" y="2108245"/>
            <a:ext cx="3817999"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Visual Studio Code + IBM BP Extension</a:t>
            </a:r>
          </a:p>
        </p:txBody>
      </p:sp>
      <p:sp>
        <p:nvSpPr>
          <p:cNvPr id="20" name="TextBox 19">
            <a:extLst>
              <a:ext uri="{FF2B5EF4-FFF2-40B4-BE49-F238E27FC236}">
                <a16:creationId xmlns:a16="http://schemas.microsoft.com/office/drawing/2014/main" id="{79CF6FB3-5028-C443-BB69-8EF2F10584C4}"/>
              </a:ext>
            </a:extLst>
          </p:cNvPr>
          <p:cNvSpPr txBox="1"/>
          <p:nvPr/>
        </p:nvSpPr>
        <p:spPr>
          <a:xfrm>
            <a:off x="1860800" y="1342277"/>
            <a:ext cx="603352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Application – Auction –</a:t>
            </a:r>
            <a:r>
              <a:rPr lang="en-US" dirty="0" err="1"/>
              <a:t>Supplychain</a:t>
            </a:r>
            <a:r>
              <a:rPr lang="en-US" dirty="0"/>
              <a:t> – Finance - </a:t>
            </a:r>
            <a:r>
              <a:rPr lang="en-US" dirty="0" err="1"/>
              <a:t>etc</a:t>
            </a:r>
            <a:endParaRPr lang="en-US" dirty="0"/>
          </a:p>
        </p:txBody>
      </p:sp>
    </p:spTree>
    <p:extLst>
      <p:ext uri="{BB962C8B-B14F-4D97-AF65-F5344CB8AC3E}">
        <p14:creationId xmlns:p14="http://schemas.microsoft.com/office/powerpoint/2010/main" val="2022907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CBDDF2-7718-C443-8C26-0B7C5B1BA124}"/>
              </a:ext>
            </a:extLst>
          </p:cNvPr>
          <p:cNvSpPr>
            <a:spLocks noGrp="1"/>
          </p:cNvSpPr>
          <p:nvPr>
            <p:ph type="body" sz="quarter" idx="13"/>
          </p:nvPr>
        </p:nvSpPr>
        <p:spPr>
          <a:xfrm>
            <a:off x="125731" y="997370"/>
            <a:ext cx="5728314" cy="3178704"/>
          </a:xfrm>
        </p:spPr>
        <p:txBody>
          <a:bodyPr>
            <a:normAutofit/>
          </a:bodyPr>
          <a:lstStyle/>
          <a:p>
            <a:r>
              <a:rPr lang="en-US" dirty="0"/>
              <a:t>Agenda</a:t>
            </a:r>
          </a:p>
          <a:p>
            <a:pPr marL="457200" indent="-457200">
              <a:buFont typeface="Arial" panose="020B0604020202020204" pitchFamily="34" charset="0"/>
              <a:buChar char="•"/>
            </a:pPr>
            <a:r>
              <a:rPr lang="en-US" sz="1600" dirty="0"/>
              <a:t>Introduction</a:t>
            </a:r>
          </a:p>
          <a:p>
            <a:pPr marL="457200" indent="-457200">
              <a:buFont typeface="Arial" panose="020B0604020202020204" pitchFamily="34" charset="0"/>
              <a:buChar char="•"/>
            </a:pPr>
            <a:r>
              <a:rPr lang="en-US" sz="1600" dirty="0"/>
              <a:t>Blockchain Basics</a:t>
            </a:r>
          </a:p>
          <a:p>
            <a:pPr marL="457200" indent="-457200">
              <a:buFont typeface="Arial" panose="020B0604020202020204" pitchFamily="34" charset="0"/>
              <a:buChar char="•"/>
            </a:pPr>
            <a:r>
              <a:rPr lang="en-US" sz="1600" dirty="0"/>
              <a:t>Hyperledger Fabric Blockchain</a:t>
            </a:r>
          </a:p>
          <a:p>
            <a:pPr marL="457200" indent="-457200">
              <a:buFont typeface="Arial" panose="020B0604020202020204" pitchFamily="34" charset="0"/>
              <a:buChar char="•"/>
            </a:pPr>
            <a:r>
              <a:rPr lang="en-US" sz="1600" dirty="0"/>
              <a:t>Use cases</a:t>
            </a:r>
          </a:p>
          <a:p>
            <a:pPr marL="457200" indent="-457200">
              <a:buFont typeface="Arial" panose="020B0604020202020204" pitchFamily="34" charset="0"/>
              <a:buChar char="•"/>
            </a:pPr>
            <a:r>
              <a:rPr lang="en-US" sz="1600" dirty="0"/>
              <a:t>How to Build your own – VS code  </a:t>
            </a:r>
          </a:p>
          <a:p>
            <a:pPr marL="457200" indent="-457200">
              <a:buFont typeface="Arial" panose="020B0604020202020204" pitchFamily="34" charset="0"/>
              <a:buChar char="•"/>
            </a:pPr>
            <a:r>
              <a:rPr lang="en-US" sz="1600" dirty="0"/>
              <a:t>Wrap up</a:t>
            </a:r>
          </a:p>
          <a:p>
            <a:pPr marL="457200" indent="-457200">
              <a:buFont typeface="Arial" panose="020B0604020202020204" pitchFamily="34" charset="0"/>
              <a:buChar char="•"/>
            </a:pPr>
            <a:r>
              <a:rPr lang="en-US" sz="1600" dirty="0"/>
              <a:t>Q&amp;A</a:t>
            </a:r>
          </a:p>
        </p:txBody>
      </p:sp>
    </p:spTree>
    <p:extLst>
      <p:ext uri="{BB962C8B-B14F-4D97-AF65-F5344CB8AC3E}">
        <p14:creationId xmlns:p14="http://schemas.microsoft.com/office/powerpoint/2010/main" val="1035081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1CD12E-309A-2744-9439-6AF7568B6865}"/>
              </a:ext>
            </a:extLst>
          </p:cNvPr>
          <p:cNvSpPr>
            <a:spLocks noGrp="1"/>
          </p:cNvSpPr>
          <p:nvPr>
            <p:ph type="body" sz="quarter" idx="22"/>
          </p:nvPr>
        </p:nvSpPr>
        <p:spPr>
          <a:xfrm>
            <a:off x="246576" y="1195255"/>
            <a:ext cx="8897424" cy="880024"/>
          </a:xfrm>
        </p:spPr>
        <p:txBody>
          <a:bodyPr>
            <a:normAutofit/>
          </a:bodyPr>
          <a:lstStyle/>
          <a:p>
            <a:endParaRPr lang="en-US" dirty="0">
              <a:hlinkClick r:id="rId3">
                <a:extLst>
                  <a:ext uri="{A12FA001-AC4F-418D-AE19-62706E023703}">
                    <ahyp:hlinkClr xmlns:ahyp="http://schemas.microsoft.com/office/drawing/2018/hyperlinkcolor" val="tx"/>
                  </a:ext>
                </a:extLst>
              </a:hlinkClick>
            </a:endParaRPr>
          </a:p>
          <a:p>
            <a:pPr lvl="1"/>
            <a:endParaRPr lang="en-US" sz="8600" dirty="0"/>
          </a:p>
        </p:txBody>
      </p:sp>
      <p:sp>
        <p:nvSpPr>
          <p:cNvPr id="2" name="Text Placeholder 1">
            <a:extLst>
              <a:ext uri="{FF2B5EF4-FFF2-40B4-BE49-F238E27FC236}">
                <a16:creationId xmlns:a16="http://schemas.microsoft.com/office/drawing/2014/main" id="{C201FCF0-8756-C942-9277-343AE14DEDBD}"/>
              </a:ext>
            </a:extLst>
          </p:cNvPr>
          <p:cNvSpPr>
            <a:spLocks noGrp="1"/>
          </p:cNvSpPr>
          <p:nvPr>
            <p:ph type="body" sz="quarter" idx="13"/>
          </p:nvPr>
        </p:nvSpPr>
        <p:spPr>
          <a:xfrm>
            <a:off x="125730" y="144464"/>
            <a:ext cx="7768590" cy="544305"/>
          </a:xfrm>
        </p:spPr>
        <p:txBody>
          <a:bodyPr/>
          <a:lstStyle/>
          <a:p>
            <a:r>
              <a:rPr lang="en-US" b="1" dirty="0" err="1"/>
              <a:t>Codetime</a:t>
            </a:r>
            <a:r>
              <a:rPr lang="en-US" b="1" dirty="0"/>
              <a:t>!!</a:t>
            </a:r>
          </a:p>
        </p:txBody>
      </p:sp>
      <p:sp>
        <p:nvSpPr>
          <p:cNvPr id="3" name="TextBox 2">
            <a:extLst>
              <a:ext uri="{FF2B5EF4-FFF2-40B4-BE49-F238E27FC236}">
                <a16:creationId xmlns:a16="http://schemas.microsoft.com/office/drawing/2014/main" id="{E3486696-03AB-2948-A206-A26D8C44AD73}"/>
              </a:ext>
            </a:extLst>
          </p:cNvPr>
          <p:cNvSpPr txBox="1"/>
          <p:nvPr/>
        </p:nvSpPr>
        <p:spPr>
          <a:xfrm>
            <a:off x="3588848" y="1978740"/>
            <a:ext cx="8236475" cy="646331"/>
          </a:xfrm>
          <a:prstGeom prst="rect">
            <a:avLst/>
          </a:prstGeom>
          <a:noFill/>
        </p:spPr>
        <p:txBody>
          <a:bodyPr wrap="square" rtlCol="0">
            <a:spAutoFit/>
          </a:bodyPr>
          <a:lstStyle/>
          <a:p>
            <a:r>
              <a:rPr lang="en-US" dirty="0"/>
              <a:t>Developing your first smart contract. </a:t>
            </a:r>
          </a:p>
          <a:p>
            <a:r>
              <a:rPr lang="en-US" dirty="0">
                <a:solidFill>
                  <a:srgbClr val="FFFF00"/>
                </a:solidFill>
              </a:rPr>
              <a:t>https://</a:t>
            </a:r>
            <a:r>
              <a:rPr lang="en-US" dirty="0" err="1">
                <a:solidFill>
                  <a:srgbClr val="FFFF00"/>
                </a:solidFill>
              </a:rPr>
              <a:t>bit.ly</a:t>
            </a:r>
            <a:r>
              <a:rPr lang="en-US" dirty="0">
                <a:solidFill>
                  <a:srgbClr val="FFFF00"/>
                </a:solidFill>
              </a:rPr>
              <a:t>/2TNRubz</a:t>
            </a:r>
          </a:p>
        </p:txBody>
      </p:sp>
      <p:sp>
        <p:nvSpPr>
          <p:cNvPr id="5" name="TextBox 4">
            <a:extLst>
              <a:ext uri="{FF2B5EF4-FFF2-40B4-BE49-F238E27FC236}">
                <a16:creationId xmlns:a16="http://schemas.microsoft.com/office/drawing/2014/main" id="{04E2852F-68BD-CD43-B60B-4B5F533B449A}"/>
              </a:ext>
            </a:extLst>
          </p:cNvPr>
          <p:cNvSpPr txBox="1"/>
          <p:nvPr/>
        </p:nvSpPr>
        <p:spPr>
          <a:xfrm>
            <a:off x="3588847" y="2836824"/>
            <a:ext cx="8236475" cy="646331"/>
          </a:xfrm>
          <a:prstGeom prst="rect">
            <a:avLst/>
          </a:prstGeom>
          <a:noFill/>
        </p:spPr>
        <p:txBody>
          <a:bodyPr wrap="square" rtlCol="0">
            <a:spAutoFit/>
          </a:bodyPr>
          <a:lstStyle/>
          <a:p>
            <a:r>
              <a:rPr lang="en-US" dirty="0" err="1"/>
              <a:t>FabCar</a:t>
            </a:r>
            <a:r>
              <a:rPr lang="en-US" dirty="0"/>
              <a:t> demo</a:t>
            </a:r>
          </a:p>
          <a:p>
            <a:r>
              <a:rPr lang="en-US" dirty="0">
                <a:solidFill>
                  <a:srgbClr val="FFFF00"/>
                </a:solidFill>
              </a:rPr>
              <a:t>https://</a:t>
            </a:r>
            <a:r>
              <a:rPr lang="en-US" dirty="0" err="1">
                <a:solidFill>
                  <a:srgbClr val="FFFF00"/>
                </a:solidFill>
              </a:rPr>
              <a:t>bit.ly</a:t>
            </a:r>
            <a:r>
              <a:rPr lang="en-US" dirty="0">
                <a:solidFill>
                  <a:srgbClr val="FFFF00"/>
                </a:solidFill>
              </a:rPr>
              <a:t>/2VT51fb</a:t>
            </a:r>
          </a:p>
        </p:txBody>
      </p:sp>
      <p:sp>
        <p:nvSpPr>
          <p:cNvPr id="6" name="TextBox 5">
            <a:extLst>
              <a:ext uri="{FF2B5EF4-FFF2-40B4-BE49-F238E27FC236}">
                <a16:creationId xmlns:a16="http://schemas.microsoft.com/office/drawing/2014/main" id="{C481A301-0FA0-9B40-B2D2-29824018E229}"/>
              </a:ext>
            </a:extLst>
          </p:cNvPr>
          <p:cNvSpPr txBox="1"/>
          <p:nvPr/>
        </p:nvSpPr>
        <p:spPr>
          <a:xfrm>
            <a:off x="3086960" y="1428661"/>
            <a:ext cx="2759089" cy="461665"/>
          </a:xfrm>
          <a:prstGeom prst="rect">
            <a:avLst/>
          </a:prstGeom>
          <a:noFill/>
        </p:spPr>
        <p:txBody>
          <a:bodyPr wrap="none" rtlCol="0">
            <a:spAutoFit/>
          </a:bodyPr>
          <a:lstStyle/>
          <a:p>
            <a:r>
              <a:rPr lang="en-US" sz="2400" dirty="0"/>
              <a:t>THINK - Lab manuals</a:t>
            </a:r>
          </a:p>
        </p:txBody>
      </p:sp>
      <p:sp>
        <p:nvSpPr>
          <p:cNvPr id="7" name="TextBox 6">
            <a:extLst>
              <a:ext uri="{FF2B5EF4-FFF2-40B4-BE49-F238E27FC236}">
                <a16:creationId xmlns:a16="http://schemas.microsoft.com/office/drawing/2014/main" id="{4C5EC38E-CE18-0347-AB22-5301830614F6}"/>
              </a:ext>
            </a:extLst>
          </p:cNvPr>
          <p:cNvSpPr txBox="1"/>
          <p:nvPr/>
        </p:nvSpPr>
        <p:spPr>
          <a:xfrm>
            <a:off x="690361" y="852253"/>
            <a:ext cx="5796972" cy="646331"/>
          </a:xfrm>
          <a:prstGeom prst="rect">
            <a:avLst/>
          </a:prstGeom>
          <a:noFill/>
        </p:spPr>
        <p:txBody>
          <a:bodyPr wrap="none" rtlCol="0">
            <a:spAutoFit/>
          </a:bodyPr>
          <a:lstStyle/>
          <a:p>
            <a:r>
              <a:rPr lang="en-US" dirty="0"/>
              <a:t>git clone https://</a:t>
            </a:r>
            <a:r>
              <a:rPr lang="en-US" dirty="0" err="1"/>
              <a:t>github.com</a:t>
            </a:r>
            <a:r>
              <a:rPr lang="en-US" dirty="0"/>
              <a:t>/</a:t>
            </a:r>
            <a:r>
              <a:rPr lang="en-US" dirty="0" err="1"/>
              <a:t>hyperledger</a:t>
            </a:r>
            <a:r>
              <a:rPr lang="en-US" dirty="0"/>
              <a:t>/fabric-</a:t>
            </a:r>
            <a:r>
              <a:rPr lang="en-US" dirty="0" err="1"/>
              <a:t>samples.git</a:t>
            </a:r>
            <a:endParaRPr lang="en-US" dirty="0"/>
          </a:p>
          <a:p>
            <a:endParaRPr lang="en-US" dirty="0"/>
          </a:p>
        </p:txBody>
      </p:sp>
    </p:spTree>
    <p:extLst>
      <p:ext uri="{BB962C8B-B14F-4D97-AF65-F5344CB8AC3E}">
        <p14:creationId xmlns:p14="http://schemas.microsoft.com/office/powerpoint/2010/main" val="3929065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A0C166-62AF-9A41-ACD4-4EE7E3FF9EE0}"/>
              </a:ext>
            </a:extLst>
          </p:cNvPr>
          <p:cNvSpPr>
            <a:spLocks noGrp="1"/>
          </p:cNvSpPr>
          <p:nvPr>
            <p:ph type="body" sz="quarter" idx="22"/>
          </p:nvPr>
        </p:nvSpPr>
        <p:spPr>
          <a:xfrm flipV="1">
            <a:off x="8905846" y="4236101"/>
            <a:ext cx="117307" cy="147056"/>
          </a:xfrm>
        </p:spPr>
        <p:txBody>
          <a:bodyPr>
            <a:normAutofit fontScale="32500" lnSpcReduction="20000"/>
          </a:bodyPr>
          <a:lstStyle/>
          <a:p>
            <a:endParaRPr lang="sv-SE" dirty="0"/>
          </a:p>
        </p:txBody>
      </p:sp>
      <p:sp>
        <p:nvSpPr>
          <p:cNvPr id="2" name="Text Placeholder 1">
            <a:extLst>
              <a:ext uri="{FF2B5EF4-FFF2-40B4-BE49-F238E27FC236}">
                <a16:creationId xmlns:a16="http://schemas.microsoft.com/office/drawing/2014/main" id="{06E97E99-E225-304A-8ED0-5AAF0F60D2DE}"/>
              </a:ext>
            </a:extLst>
          </p:cNvPr>
          <p:cNvSpPr>
            <a:spLocks noGrp="1"/>
          </p:cNvSpPr>
          <p:nvPr>
            <p:ph type="body" sz="quarter" idx="13"/>
          </p:nvPr>
        </p:nvSpPr>
        <p:spPr/>
        <p:txBody>
          <a:bodyPr>
            <a:normAutofit/>
          </a:bodyPr>
          <a:lstStyle/>
          <a:p>
            <a:r>
              <a:rPr lang="sv-SE" sz="1600" b="1" dirty="0" err="1"/>
              <a:t>Deploy</a:t>
            </a:r>
            <a:r>
              <a:rPr lang="sv-SE" sz="1600" b="1" dirty="0"/>
              <a:t> </a:t>
            </a:r>
            <a:r>
              <a:rPr lang="sv-SE" sz="1600" b="1" dirty="0" err="1"/>
              <a:t>your</a:t>
            </a:r>
            <a:r>
              <a:rPr lang="sv-SE" sz="1600" b="1" dirty="0"/>
              <a:t> </a:t>
            </a:r>
            <a:r>
              <a:rPr lang="sv-SE" sz="1600" b="1" dirty="0" err="1"/>
              <a:t>Hyperledger</a:t>
            </a:r>
            <a:r>
              <a:rPr lang="sv-SE" sz="1600" b="1" dirty="0"/>
              <a:t> </a:t>
            </a:r>
            <a:r>
              <a:rPr lang="sv-SE" sz="1600" b="1" dirty="0" err="1"/>
              <a:t>Fabric</a:t>
            </a:r>
            <a:r>
              <a:rPr lang="sv-SE" sz="1600" b="1" dirty="0"/>
              <a:t> </a:t>
            </a:r>
            <a:r>
              <a:rPr lang="sv-SE" sz="1600" b="1" dirty="0" err="1"/>
              <a:t>project</a:t>
            </a:r>
            <a:r>
              <a:rPr lang="sv-SE" sz="1600" b="1" dirty="0"/>
              <a:t> on IBM </a:t>
            </a:r>
            <a:r>
              <a:rPr lang="sv-SE" sz="1600" b="1" dirty="0" err="1"/>
              <a:t>Blockchain</a:t>
            </a:r>
            <a:r>
              <a:rPr lang="sv-SE" sz="1600" b="1" dirty="0"/>
              <a:t> – ANYWHERE!</a:t>
            </a:r>
          </a:p>
        </p:txBody>
      </p:sp>
      <p:pic>
        <p:nvPicPr>
          <p:cNvPr id="5" name="Picture 4">
            <a:extLst>
              <a:ext uri="{FF2B5EF4-FFF2-40B4-BE49-F238E27FC236}">
                <a16:creationId xmlns:a16="http://schemas.microsoft.com/office/drawing/2014/main" id="{B1800D7E-4B10-1344-9128-C843906DC973}"/>
              </a:ext>
            </a:extLst>
          </p:cNvPr>
          <p:cNvPicPr>
            <a:picLocks noChangeAspect="1"/>
          </p:cNvPicPr>
          <p:nvPr/>
        </p:nvPicPr>
        <p:blipFill>
          <a:blip r:embed="rId3"/>
          <a:stretch>
            <a:fillRect/>
          </a:stretch>
        </p:blipFill>
        <p:spPr>
          <a:xfrm>
            <a:off x="585702" y="650313"/>
            <a:ext cx="7656167" cy="3810118"/>
          </a:xfrm>
          <a:prstGeom prst="rect">
            <a:avLst/>
          </a:prstGeom>
        </p:spPr>
      </p:pic>
      <p:sp>
        <p:nvSpPr>
          <p:cNvPr id="4" name="TextBox 3">
            <a:extLst>
              <a:ext uri="{FF2B5EF4-FFF2-40B4-BE49-F238E27FC236}">
                <a16:creationId xmlns:a16="http://schemas.microsoft.com/office/drawing/2014/main" id="{28209E5A-09C6-ED4B-866D-F575C43734BF}"/>
              </a:ext>
            </a:extLst>
          </p:cNvPr>
          <p:cNvSpPr txBox="1"/>
          <p:nvPr/>
        </p:nvSpPr>
        <p:spPr>
          <a:xfrm>
            <a:off x="6656397" y="725275"/>
            <a:ext cx="1046608" cy="861774"/>
          </a:xfrm>
          <a:prstGeom prst="rect">
            <a:avLst/>
          </a:prstGeom>
          <a:noFill/>
        </p:spPr>
        <p:txBody>
          <a:bodyPr wrap="square" rtlCol="0">
            <a:spAutoFit/>
          </a:bodyPr>
          <a:lstStyle/>
          <a:p>
            <a:r>
              <a:rPr lang="en-US" sz="1000" dirty="0">
                <a:solidFill>
                  <a:srgbClr val="103AC9"/>
                </a:solidFill>
              </a:rPr>
              <a:t>Google </a:t>
            </a:r>
          </a:p>
          <a:p>
            <a:r>
              <a:rPr lang="en-US" sz="1000" dirty="0">
                <a:solidFill>
                  <a:srgbClr val="103AC9"/>
                </a:solidFill>
              </a:rPr>
              <a:t>MS Azure</a:t>
            </a:r>
          </a:p>
          <a:p>
            <a:r>
              <a:rPr lang="en-US" sz="1000" dirty="0">
                <a:solidFill>
                  <a:srgbClr val="103AC9"/>
                </a:solidFill>
              </a:rPr>
              <a:t>Oracle</a:t>
            </a:r>
          </a:p>
          <a:p>
            <a:r>
              <a:rPr lang="en-US" sz="1000" dirty="0">
                <a:solidFill>
                  <a:srgbClr val="103AC9"/>
                </a:solidFill>
              </a:rPr>
              <a:t>SAP</a:t>
            </a:r>
          </a:p>
          <a:p>
            <a:r>
              <a:rPr lang="en-US" sz="1000" dirty="0">
                <a:solidFill>
                  <a:srgbClr val="103AC9"/>
                </a:solidFill>
              </a:rPr>
              <a:t>Alibaba</a:t>
            </a:r>
          </a:p>
        </p:txBody>
      </p:sp>
      <p:sp>
        <p:nvSpPr>
          <p:cNvPr id="6" name="TextBox 5">
            <a:extLst>
              <a:ext uri="{FF2B5EF4-FFF2-40B4-BE49-F238E27FC236}">
                <a16:creationId xmlns:a16="http://schemas.microsoft.com/office/drawing/2014/main" id="{55EBA9F4-B6A6-B945-AD2D-29A4C72203B9}"/>
              </a:ext>
            </a:extLst>
          </p:cNvPr>
          <p:cNvSpPr txBox="1"/>
          <p:nvPr/>
        </p:nvSpPr>
        <p:spPr>
          <a:xfrm>
            <a:off x="3403929" y="1102301"/>
            <a:ext cx="1212191" cy="538609"/>
          </a:xfrm>
          <a:prstGeom prst="rect">
            <a:avLst/>
          </a:prstGeom>
          <a:noFill/>
        </p:spPr>
        <p:txBody>
          <a:bodyPr wrap="none" rtlCol="0">
            <a:spAutoFit/>
          </a:bodyPr>
          <a:lstStyle/>
          <a:p>
            <a:r>
              <a:rPr lang="en-US" sz="1100" dirty="0">
                <a:solidFill>
                  <a:schemeClr val="bg1"/>
                </a:solidFill>
              </a:rPr>
              <a:t>IBM Cloud Private</a:t>
            </a:r>
          </a:p>
          <a:p>
            <a:endParaRPr lang="en-US" dirty="0"/>
          </a:p>
        </p:txBody>
      </p:sp>
    </p:spTree>
    <p:extLst>
      <p:ext uri="{BB962C8B-B14F-4D97-AF65-F5344CB8AC3E}">
        <p14:creationId xmlns:p14="http://schemas.microsoft.com/office/powerpoint/2010/main" val="159378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8245E5B-251C-034E-867A-69B5143F15F8}"/>
              </a:ext>
            </a:extLst>
          </p:cNvPr>
          <p:cNvSpPr>
            <a:spLocks noGrp="1"/>
          </p:cNvSpPr>
          <p:nvPr>
            <p:ph type="body" sz="quarter" idx="22"/>
          </p:nvPr>
        </p:nvSpPr>
        <p:spPr>
          <a:xfrm>
            <a:off x="442614" y="751755"/>
            <a:ext cx="8897424" cy="2966219"/>
          </a:xfrm>
        </p:spPr>
        <p:txBody>
          <a:bodyPr/>
          <a:lstStyle/>
          <a:p>
            <a:endParaRPr lang="en-US" dirty="0"/>
          </a:p>
          <a:p>
            <a:r>
              <a:rPr lang="en-US" sz="1600" dirty="0"/>
              <a:t>Fabric - Basics of Blockchain for Business/Enterprise</a:t>
            </a:r>
          </a:p>
          <a:p>
            <a:pPr lvl="1"/>
            <a:r>
              <a:rPr lang="en-US" sz="1600" dirty="0"/>
              <a:t>Single distributed LEDGER/DB </a:t>
            </a:r>
          </a:p>
          <a:p>
            <a:pPr lvl="1"/>
            <a:r>
              <a:rPr lang="en-US" sz="1600" dirty="0"/>
              <a:t>shared privately amongst TRUSTED communities</a:t>
            </a:r>
          </a:p>
          <a:p>
            <a:r>
              <a:rPr lang="en-US" sz="1600" dirty="0"/>
              <a:t>Fabric  – IBM contribution  to LINUX FOUNDATION – Hyperledger Projects</a:t>
            </a:r>
          </a:p>
          <a:p>
            <a:r>
              <a:rPr lang="en-US" sz="1600" dirty="0"/>
              <a:t>Technical Hyperledger Fabric </a:t>
            </a:r>
            <a:r>
              <a:rPr lang="en-US" sz="1600" dirty="0" err="1"/>
              <a:t>FabCar</a:t>
            </a:r>
            <a:r>
              <a:rPr lang="en-US" sz="1600" dirty="0"/>
              <a:t> hands on coding/demo using VISUAL STUDIO Code </a:t>
            </a:r>
          </a:p>
          <a:p>
            <a:pPr marL="0" indent="0">
              <a:buNone/>
            </a:pPr>
            <a:r>
              <a:rPr lang="en-US" sz="1600" dirty="0"/>
              <a:t>    with IBM Blockchain Platform Extension</a:t>
            </a:r>
          </a:p>
          <a:p>
            <a:r>
              <a:rPr lang="en-US" sz="1600" dirty="0"/>
              <a:t>Show how to run Fabric </a:t>
            </a:r>
            <a:r>
              <a:rPr lang="en-US" sz="1600" dirty="0" err="1"/>
              <a:t>SmartContracts</a:t>
            </a:r>
            <a:r>
              <a:rPr lang="en-US" sz="1600" dirty="0"/>
              <a:t> on Cloud Network</a:t>
            </a:r>
          </a:p>
          <a:p>
            <a:pPr lvl="1"/>
            <a:r>
              <a:rPr lang="en-US" sz="1000" dirty="0"/>
              <a:t>IBM Blockchain platform 2.0 (free beta) </a:t>
            </a:r>
          </a:p>
          <a:p>
            <a:endParaRPr lang="en-US" dirty="0"/>
          </a:p>
        </p:txBody>
      </p:sp>
      <p:sp>
        <p:nvSpPr>
          <p:cNvPr id="2" name="Text Placeholder 1">
            <a:extLst>
              <a:ext uri="{FF2B5EF4-FFF2-40B4-BE49-F238E27FC236}">
                <a16:creationId xmlns:a16="http://schemas.microsoft.com/office/drawing/2014/main" id="{B96A140F-9E58-8143-8DC4-4841A5E75E33}"/>
              </a:ext>
            </a:extLst>
          </p:cNvPr>
          <p:cNvSpPr>
            <a:spLocks noGrp="1"/>
          </p:cNvSpPr>
          <p:nvPr>
            <p:ph type="body" sz="quarter" idx="13"/>
          </p:nvPr>
        </p:nvSpPr>
        <p:spPr/>
        <p:txBody>
          <a:bodyPr/>
          <a:lstStyle/>
          <a:p>
            <a:r>
              <a:rPr lang="en-US" dirty="0"/>
              <a:t>What we have learned</a:t>
            </a:r>
          </a:p>
        </p:txBody>
      </p:sp>
    </p:spTree>
    <p:extLst>
      <p:ext uri="{BB962C8B-B14F-4D97-AF65-F5344CB8AC3E}">
        <p14:creationId xmlns:p14="http://schemas.microsoft.com/office/powerpoint/2010/main" val="2298973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6A140F-9E58-8143-8DC4-4841A5E75E33}"/>
              </a:ext>
            </a:extLst>
          </p:cNvPr>
          <p:cNvSpPr>
            <a:spLocks noGrp="1"/>
          </p:cNvSpPr>
          <p:nvPr>
            <p:ph type="body" sz="quarter" idx="13"/>
          </p:nvPr>
        </p:nvSpPr>
        <p:spPr/>
        <p:txBody>
          <a:bodyPr/>
          <a:lstStyle/>
          <a:p>
            <a:r>
              <a:rPr lang="en-US" dirty="0"/>
              <a:t>Q&amp;A</a:t>
            </a:r>
          </a:p>
        </p:txBody>
      </p:sp>
      <p:sp>
        <p:nvSpPr>
          <p:cNvPr id="5" name="TextBox 4">
            <a:extLst>
              <a:ext uri="{FF2B5EF4-FFF2-40B4-BE49-F238E27FC236}">
                <a16:creationId xmlns:a16="http://schemas.microsoft.com/office/drawing/2014/main" id="{312FF1EA-7E01-9144-8A83-B816353DEEE5}"/>
              </a:ext>
            </a:extLst>
          </p:cNvPr>
          <p:cNvSpPr txBox="1"/>
          <p:nvPr/>
        </p:nvSpPr>
        <p:spPr>
          <a:xfrm>
            <a:off x="1508166" y="285008"/>
            <a:ext cx="184731" cy="923330"/>
          </a:xfrm>
          <a:prstGeom prst="rect">
            <a:avLst/>
          </a:prstGeom>
          <a:noFill/>
        </p:spPr>
        <p:txBody>
          <a:bodyPr wrap="none" rtlCol="0">
            <a:spAutoFit/>
          </a:bodyPr>
          <a:lstStyle/>
          <a:p>
            <a:endParaRPr lang="en-US" dirty="0"/>
          </a:p>
          <a:p>
            <a:endParaRPr lang="en-US" dirty="0"/>
          </a:p>
          <a:p>
            <a:endParaRPr lang="en-US" dirty="0"/>
          </a:p>
        </p:txBody>
      </p:sp>
    </p:spTree>
    <p:extLst>
      <p:ext uri="{BB962C8B-B14F-4D97-AF65-F5344CB8AC3E}">
        <p14:creationId xmlns:p14="http://schemas.microsoft.com/office/powerpoint/2010/main" val="2068793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0E917-D035-074C-A567-FC86BDEED70D}"/>
              </a:ext>
            </a:extLst>
          </p:cNvPr>
          <p:cNvSpPr txBox="1"/>
          <p:nvPr/>
        </p:nvSpPr>
        <p:spPr>
          <a:xfrm>
            <a:off x="144765" y="1351803"/>
            <a:ext cx="5471037" cy="1200329"/>
          </a:xfrm>
          <a:prstGeom prst="rect">
            <a:avLst/>
          </a:prstGeom>
          <a:noFill/>
        </p:spPr>
        <p:txBody>
          <a:bodyPr wrap="square" rtlCol="0">
            <a:spAutoFit/>
          </a:bodyPr>
          <a:lstStyle/>
          <a:p>
            <a:r>
              <a:rPr lang="en-US" dirty="0">
                <a:solidFill>
                  <a:schemeClr val="bg1"/>
                </a:solidFill>
              </a:rPr>
              <a:t>Sign up for a free trial IBM Cloud account today  to experience our new code-pattern IBM Blockchain Platform 2.0 ( Fabric v1.4) </a:t>
            </a:r>
          </a:p>
          <a:p>
            <a:r>
              <a:rPr lang="en-US" dirty="0">
                <a:solidFill>
                  <a:schemeClr val="bg1"/>
                </a:solidFill>
              </a:rPr>
              <a:t>	</a:t>
            </a:r>
            <a:r>
              <a:rPr lang="en-US" dirty="0">
                <a:solidFill>
                  <a:srgbClr val="FFFF00"/>
                </a:solidFill>
              </a:rPr>
              <a:t>	</a:t>
            </a:r>
          </a:p>
        </p:txBody>
      </p:sp>
      <p:sp>
        <p:nvSpPr>
          <p:cNvPr id="8" name="TextBox 7">
            <a:extLst>
              <a:ext uri="{FF2B5EF4-FFF2-40B4-BE49-F238E27FC236}">
                <a16:creationId xmlns:a16="http://schemas.microsoft.com/office/drawing/2014/main" id="{5D0FEAE3-381C-8345-9F61-327D7EB29C42}"/>
              </a:ext>
            </a:extLst>
          </p:cNvPr>
          <p:cNvSpPr txBox="1"/>
          <p:nvPr/>
        </p:nvSpPr>
        <p:spPr>
          <a:xfrm>
            <a:off x="144765" y="123273"/>
            <a:ext cx="2960610" cy="400110"/>
          </a:xfrm>
          <a:prstGeom prst="rect">
            <a:avLst/>
          </a:prstGeom>
          <a:noFill/>
        </p:spPr>
        <p:txBody>
          <a:bodyPr wrap="square" rtlCol="0">
            <a:spAutoFit/>
          </a:bodyPr>
          <a:lstStyle/>
          <a:p>
            <a:r>
              <a:rPr lang="en-US" sz="2000" b="1" u="sng" dirty="0">
                <a:solidFill>
                  <a:schemeClr val="bg1">
                    <a:lumMod val="85000"/>
                  </a:schemeClr>
                </a:solidFill>
              </a:rPr>
              <a:t>Continue this journey</a:t>
            </a:r>
          </a:p>
        </p:txBody>
      </p:sp>
      <p:grpSp>
        <p:nvGrpSpPr>
          <p:cNvPr id="12" name="Group 11">
            <a:extLst>
              <a:ext uri="{FF2B5EF4-FFF2-40B4-BE49-F238E27FC236}">
                <a16:creationId xmlns:a16="http://schemas.microsoft.com/office/drawing/2014/main" id="{6FDE8A61-7107-9147-A700-9DD3C29C4306}"/>
              </a:ext>
            </a:extLst>
          </p:cNvPr>
          <p:cNvGrpSpPr/>
          <p:nvPr/>
        </p:nvGrpSpPr>
        <p:grpSpPr>
          <a:xfrm>
            <a:off x="815951" y="3141341"/>
            <a:ext cx="7350826" cy="1338833"/>
            <a:chOff x="0" y="3301032"/>
            <a:chExt cx="8098971" cy="1468746"/>
          </a:xfrm>
        </p:grpSpPr>
        <p:sp>
          <p:nvSpPr>
            <p:cNvPr id="3" name="Rectangle 2">
              <a:extLst>
                <a:ext uri="{FF2B5EF4-FFF2-40B4-BE49-F238E27FC236}">
                  <a16:creationId xmlns:a16="http://schemas.microsoft.com/office/drawing/2014/main" id="{20ADC08A-20CE-9E48-BC8D-9EB99926DB5D}"/>
                </a:ext>
              </a:extLst>
            </p:cNvPr>
            <p:cNvSpPr/>
            <p:nvPr/>
          </p:nvSpPr>
          <p:spPr>
            <a:xfrm>
              <a:off x="0" y="3301032"/>
              <a:ext cx="8098971" cy="1269941"/>
            </a:xfrm>
            <a:prstGeom prst="rect">
              <a:avLst/>
            </a:prstGeom>
            <a:gradFill>
              <a:gsLst>
                <a:gs pos="0">
                  <a:schemeClr val="accent1">
                    <a:satMod val="103000"/>
                    <a:lumMod val="102000"/>
                    <a:tint val="94000"/>
                    <a:alpha val="33000"/>
                  </a:schemeClr>
                </a:gs>
                <a:gs pos="50000">
                  <a:schemeClr val="accent1">
                    <a:satMod val="110000"/>
                    <a:lumMod val="100000"/>
                    <a:shade val="100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B395E3F-0257-374B-BC8C-0F89316AE624}"/>
                </a:ext>
              </a:extLst>
            </p:cNvPr>
            <p:cNvSpPr txBox="1"/>
            <p:nvPr/>
          </p:nvSpPr>
          <p:spPr>
            <a:xfrm>
              <a:off x="1335049" y="3520505"/>
              <a:ext cx="6473901" cy="1249273"/>
            </a:xfrm>
            <a:prstGeom prst="rect">
              <a:avLst/>
            </a:prstGeom>
            <a:noFill/>
            <a:ln>
              <a:gradFill>
                <a:gsLst>
                  <a:gs pos="0">
                    <a:schemeClr val="accent1">
                      <a:lumMod val="5000"/>
                      <a:lumOff val="95000"/>
                      <a:alpha val="1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US" sz="1600" dirty="0">
                  <a:solidFill>
                    <a:schemeClr val="bg1"/>
                  </a:solidFill>
                </a:rPr>
                <a:t>This presentation,  and other tips/issues-feedback please feel free to collaborate on this presentation on GitHub repo </a:t>
              </a:r>
              <a:r>
                <a:rPr lang="en-US" sz="1600" u="sng" dirty="0">
                  <a:solidFill>
                    <a:srgbClr val="FFFF00"/>
                  </a:solidFill>
                </a:rPr>
                <a:t>https://</a:t>
              </a:r>
              <a:r>
                <a:rPr lang="en-US" sz="1600" u="sng" dirty="0" err="1">
                  <a:solidFill>
                    <a:srgbClr val="FFFF00"/>
                  </a:solidFill>
                </a:rPr>
                <a:t>bit.ly</a:t>
              </a:r>
              <a:r>
                <a:rPr lang="en-US" sz="1600" u="sng" dirty="0">
                  <a:solidFill>
                    <a:srgbClr val="FFFF00"/>
                  </a:solidFill>
                </a:rPr>
                <a:t>/2J7DAN2</a:t>
              </a:r>
            </a:p>
            <a:p>
              <a:endParaRPr lang="en-US" sz="2000" dirty="0">
                <a:solidFill>
                  <a:schemeClr val="bg1"/>
                </a:solidFill>
              </a:endParaRPr>
            </a:p>
          </p:txBody>
        </p:sp>
        <p:pic>
          <p:nvPicPr>
            <p:cNvPr id="10" name="Picture 9">
              <a:extLst>
                <a:ext uri="{FF2B5EF4-FFF2-40B4-BE49-F238E27FC236}">
                  <a16:creationId xmlns:a16="http://schemas.microsoft.com/office/drawing/2014/main" id="{66BF859C-1FD0-BE4A-A72E-18B9D474823D}"/>
                </a:ext>
              </a:extLst>
            </p:cNvPr>
            <p:cNvPicPr>
              <a:picLocks noChangeAspect="1"/>
            </p:cNvPicPr>
            <p:nvPr/>
          </p:nvPicPr>
          <p:blipFill>
            <a:blip r:embed="rId3"/>
            <a:stretch>
              <a:fillRect/>
            </a:stretch>
          </p:blipFill>
          <p:spPr>
            <a:xfrm>
              <a:off x="144765" y="3546386"/>
              <a:ext cx="1120940" cy="830326"/>
            </a:xfrm>
            <a:prstGeom prst="rect">
              <a:avLst/>
            </a:prstGeom>
          </p:spPr>
        </p:pic>
      </p:grpSp>
      <p:sp>
        <p:nvSpPr>
          <p:cNvPr id="11" name="TextBox 10">
            <a:extLst>
              <a:ext uri="{FF2B5EF4-FFF2-40B4-BE49-F238E27FC236}">
                <a16:creationId xmlns:a16="http://schemas.microsoft.com/office/drawing/2014/main" id="{62AF40D7-A391-4A43-8665-324CE3AC8D25}"/>
              </a:ext>
            </a:extLst>
          </p:cNvPr>
          <p:cNvSpPr txBox="1"/>
          <p:nvPr/>
        </p:nvSpPr>
        <p:spPr>
          <a:xfrm>
            <a:off x="2934958" y="2147333"/>
            <a:ext cx="4210727" cy="369332"/>
          </a:xfrm>
          <a:prstGeom prst="rect">
            <a:avLst/>
          </a:prstGeom>
          <a:noFill/>
        </p:spPr>
        <p:txBody>
          <a:bodyPr wrap="square" rtlCol="0">
            <a:spAutoFit/>
          </a:bodyPr>
          <a:lstStyle/>
          <a:p>
            <a:r>
              <a:rPr lang="en-US" dirty="0">
                <a:solidFill>
                  <a:srgbClr val="FFFF00"/>
                </a:solidFill>
              </a:rPr>
              <a:t>https://</a:t>
            </a:r>
            <a:r>
              <a:rPr lang="en-US" dirty="0" err="1">
                <a:solidFill>
                  <a:srgbClr val="FFFF00"/>
                </a:solidFill>
              </a:rPr>
              <a:t>cloud.ibm.com</a:t>
            </a:r>
            <a:endParaRPr lang="en-US" dirty="0">
              <a:solidFill>
                <a:srgbClr val="FFFF00"/>
              </a:solidFill>
            </a:endParaRPr>
          </a:p>
        </p:txBody>
      </p:sp>
      <p:sp>
        <p:nvSpPr>
          <p:cNvPr id="7" name="Text Placeholder 6">
            <a:extLst>
              <a:ext uri="{FF2B5EF4-FFF2-40B4-BE49-F238E27FC236}">
                <a16:creationId xmlns:a16="http://schemas.microsoft.com/office/drawing/2014/main" id="{852942D7-4539-D941-89C9-BD3B9E664D8B}"/>
              </a:ext>
            </a:extLst>
          </p:cNvPr>
          <p:cNvSpPr>
            <a:spLocks noGrp="1"/>
          </p:cNvSpPr>
          <p:nvPr>
            <p:ph type="body" sz="quarter" idx="13"/>
          </p:nvPr>
        </p:nvSpPr>
        <p:spPr>
          <a:xfrm>
            <a:off x="144765" y="673454"/>
            <a:ext cx="7138422" cy="1328706"/>
          </a:xfrm>
        </p:spPr>
        <p:txBody>
          <a:bodyPr/>
          <a:lstStyle/>
          <a:p>
            <a:r>
              <a:rPr lang="en-US" dirty="0"/>
              <a:t>What’s next?</a:t>
            </a:r>
          </a:p>
        </p:txBody>
      </p:sp>
    </p:spTree>
    <p:extLst>
      <p:ext uri="{BB962C8B-B14F-4D97-AF65-F5344CB8AC3E}">
        <p14:creationId xmlns:p14="http://schemas.microsoft.com/office/powerpoint/2010/main" val="1048080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4CAB40-6F09-D343-B982-A2C74C3A3A28}"/>
              </a:ext>
            </a:extLst>
          </p:cNvPr>
          <p:cNvSpPr>
            <a:spLocks noGrp="1"/>
          </p:cNvSpPr>
          <p:nvPr>
            <p:ph type="body" sz="quarter" idx="22"/>
          </p:nvPr>
        </p:nvSpPr>
        <p:spPr>
          <a:xfrm>
            <a:off x="125730" y="1269883"/>
            <a:ext cx="8897424" cy="1301868"/>
          </a:xfrm>
        </p:spPr>
        <p:txBody>
          <a:bodyPr/>
          <a:lstStyle/>
          <a:p>
            <a:r>
              <a:rPr lang="en-US" sz="1400" dirty="0"/>
              <a:t>Developer Advocate at IBM, specializing in Blockchain, Java and NodeJS</a:t>
            </a:r>
          </a:p>
          <a:p>
            <a:r>
              <a:rPr lang="en-US" dirty="0"/>
              <a:t>Senior software engineer 25 years</a:t>
            </a:r>
          </a:p>
          <a:p>
            <a:r>
              <a:rPr lang="en-US" dirty="0" err="1"/>
              <a:t>Distrubuted</a:t>
            </a:r>
            <a:r>
              <a:rPr lang="en-US" dirty="0"/>
              <a:t> systems - Trading systems and decision analysis</a:t>
            </a:r>
          </a:p>
          <a:p>
            <a:r>
              <a:rPr lang="en-US" dirty="0"/>
              <a:t>Blockchain interest 2 years – life logging and  personal music playlist ledgers</a:t>
            </a:r>
          </a:p>
        </p:txBody>
      </p:sp>
      <p:sp>
        <p:nvSpPr>
          <p:cNvPr id="3" name="Text Placeholder 2">
            <a:extLst>
              <a:ext uri="{FF2B5EF4-FFF2-40B4-BE49-F238E27FC236}">
                <a16:creationId xmlns:a16="http://schemas.microsoft.com/office/drawing/2014/main" id="{C5A90215-1DEC-5D4B-BC3E-24504EC798A2}"/>
              </a:ext>
            </a:extLst>
          </p:cNvPr>
          <p:cNvSpPr>
            <a:spLocks noGrp="1"/>
          </p:cNvSpPr>
          <p:nvPr>
            <p:ph type="body" sz="quarter" idx="13"/>
          </p:nvPr>
        </p:nvSpPr>
        <p:spPr/>
        <p:txBody>
          <a:bodyPr/>
          <a:lstStyle/>
          <a:p>
            <a:r>
              <a:rPr lang="en-US" dirty="0"/>
              <a:t>Introduction</a:t>
            </a:r>
          </a:p>
        </p:txBody>
      </p:sp>
      <p:sp>
        <p:nvSpPr>
          <p:cNvPr id="4" name="TextBox 3">
            <a:extLst>
              <a:ext uri="{FF2B5EF4-FFF2-40B4-BE49-F238E27FC236}">
                <a16:creationId xmlns:a16="http://schemas.microsoft.com/office/drawing/2014/main" id="{4C9BB376-C5EE-7841-89F6-E30C099ED037}"/>
              </a:ext>
            </a:extLst>
          </p:cNvPr>
          <p:cNvSpPr txBox="1"/>
          <p:nvPr/>
        </p:nvSpPr>
        <p:spPr>
          <a:xfrm>
            <a:off x="3099460" y="3172548"/>
            <a:ext cx="5237018" cy="1200329"/>
          </a:xfrm>
          <a:prstGeom prst="rect">
            <a:avLst/>
          </a:prstGeom>
          <a:noFill/>
        </p:spPr>
        <p:txBody>
          <a:bodyPr wrap="square" rtlCol="0">
            <a:spAutoFit/>
          </a:bodyPr>
          <a:lstStyle/>
          <a:p>
            <a:r>
              <a:rPr lang="en-US" dirty="0"/>
              <a:t>   Blog:          </a:t>
            </a:r>
            <a:r>
              <a:rPr lang="en-US" dirty="0">
                <a:hlinkClick r:id="rId3"/>
              </a:rPr>
              <a:t>https://medium.com/@grantsteinfeld</a:t>
            </a:r>
            <a:r>
              <a:rPr lang="en-US" dirty="0"/>
              <a:t>      </a:t>
            </a:r>
          </a:p>
          <a:p>
            <a:r>
              <a:rPr lang="en-US" dirty="0"/>
              <a:t>   GitHub:        </a:t>
            </a:r>
            <a:r>
              <a:rPr lang="en-US" dirty="0">
                <a:hlinkClick r:id="rId3"/>
              </a:rPr>
              <a:t>https://github.com/grant-steinfeld</a:t>
            </a:r>
            <a:br>
              <a:rPr lang="en-US" dirty="0"/>
            </a:br>
            <a:r>
              <a:rPr lang="en-US" dirty="0"/>
              <a:t>   LinkedIn:      </a:t>
            </a:r>
            <a:r>
              <a:rPr lang="en-US" dirty="0">
                <a:hlinkClick r:id="rId4"/>
              </a:rPr>
              <a:t>https://linkedin.com/in/grant-steinfeld</a:t>
            </a:r>
            <a:br>
              <a:rPr lang="en-US" dirty="0"/>
            </a:br>
            <a:r>
              <a:rPr lang="en-US" dirty="0"/>
              <a:t>   www:           </a:t>
            </a:r>
            <a:r>
              <a:rPr lang="en-US" b="1" u="sng" dirty="0">
                <a:hlinkClick r:id="rId5"/>
              </a:rPr>
              <a:t>https://GrantSteinfeld.com</a:t>
            </a:r>
            <a:endParaRPr lang="en-US" dirty="0"/>
          </a:p>
        </p:txBody>
      </p:sp>
      <p:pic>
        <p:nvPicPr>
          <p:cNvPr id="5" name="Picture 4">
            <a:extLst>
              <a:ext uri="{FF2B5EF4-FFF2-40B4-BE49-F238E27FC236}">
                <a16:creationId xmlns:a16="http://schemas.microsoft.com/office/drawing/2014/main" id="{D7D7D705-6B93-1E4B-B589-260DF3B3C7A6}"/>
              </a:ext>
            </a:extLst>
          </p:cNvPr>
          <p:cNvPicPr>
            <a:picLocks noChangeAspect="1"/>
          </p:cNvPicPr>
          <p:nvPr/>
        </p:nvPicPr>
        <p:blipFill>
          <a:blip r:embed="rId6"/>
          <a:stretch>
            <a:fillRect/>
          </a:stretch>
        </p:blipFill>
        <p:spPr>
          <a:xfrm>
            <a:off x="6364741" y="770623"/>
            <a:ext cx="736083" cy="784630"/>
          </a:xfrm>
          <a:prstGeom prst="rect">
            <a:avLst/>
          </a:prstGeom>
        </p:spPr>
      </p:pic>
    </p:spTree>
    <p:extLst>
      <p:ext uri="{BB962C8B-B14F-4D97-AF65-F5344CB8AC3E}">
        <p14:creationId xmlns:p14="http://schemas.microsoft.com/office/powerpoint/2010/main" val="2404707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4CAB40-6F09-D343-B982-A2C74C3A3A28}"/>
              </a:ext>
            </a:extLst>
          </p:cNvPr>
          <p:cNvSpPr>
            <a:spLocks noGrp="1"/>
          </p:cNvSpPr>
          <p:nvPr>
            <p:ph type="body" sz="quarter" idx="22"/>
          </p:nvPr>
        </p:nvSpPr>
        <p:spPr>
          <a:xfrm>
            <a:off x="1260136" y="2431790"/>
            <a:ext cx="7545070" cy="1658948"/>
          </a:xfrm>
        </p:spPr>
        <p:txBody>
          <a:bodyPr/>
          <a:lstStyle/>
          <a:p>
            <a:endParaRPr lang="en-US" dirty="0"/>
          </a:p>
          <a:p>
            <a:r>
              <a:rPr lang="en-US" dirty="0"/>
              <a:t>Distributed ledger technology underlying bitcoin and other cryptocurrencies. </a:t>
            </a:r>
          </a:p>
          <a:p>
            <a:r>
              <a:rPr lang="en-US" dirty="0"/>
              <a:t>Mechanism for updating truth states in distributed network computing producing consensus trust</a:t>
            </a:r>
          </a:p>
          <a:p>
            <a:r>
              <a:rPr lang="en-US" dirty="0"/>
              <a:t> Serving as a new form of general computational substrate.</a:t>
            </a:r>
          </a:p>
          <a:p>
            <a:pPr marL="0" indent="0" algn="r">
              <a:buNone/>
            </a:pPr>
            <a:r>
              <a:rPr lang="en-US" dirty="0"/>
              <a:t>Melanie Swan    </a:t>
            </a:r>
          </a:p>
          <a:p>
            <a:endParaRPr lang="en-US" dirty="0"/>
          </a:p>
          <a:p>
            <a:endParaRPr lang="en-US" dirty="0"/>
          </a:p>
          <a:p>
            <a:endParaRPr lang="en-US" dirty="0"/>
          </a:p>
          <a:p>
            <a:pPr marL="457200" lvl="1" indent="0">
              <a:buNone/>
            </a:pPr>
            <a:endParaRPr lang="en-US" dirty="0"/>
          </a:p>
        </p:txBody>
      </p:sp>
      <p:sp>
        <p:nvSpPr>
          <p:cNvPr id="3" name="Text Placeholder 2">
            <a:extLst>
              <a:ext uri="{FF2B5EF4-FFF2-40B4-BE49-F238E27FC236}">
                <a16:creationId xmlns:a16="http://schemas.microsoft.com/office/drawing/2014/main" id="{C5A90215-1DEC-5D4B-BC3E-24504EC798A2}"/>
              </a:ext>
            </a:extLst>
          </p:cNvPr>
          <p:cNvSpPr>
            <a:spLocks noGrp="1"/>
          </p:cNvSpPr>
          <p:nvPr>
            <p:ph type="body" sz="quarter" idx="13"/>
          </p:nvPr>
        </p:nvSpPr>
        <p:spPr/>
        <p:txBody>
          <a:bodyPr/>
          <a:lstStyle/>
          <a:p>
            <a:r>
              <a:rPr lang="en-US" dirty="0"/>
              <a:t>Blockchain 101</a:t>
            </a:r>
          </a:p>
        </p:txBody>
      </p:sp>
      <p:pic>
        <p:nvPicPr>
          <p:cNvPr id="4" name="Picture 3">
            <a:extLst>
              <a:ext uri="{FF2B5EF4-FFF2-40B4-BE49-F238E27FC236}">
                <a16:creationId xmlns:a16="http://schemas.microsoft.com/office/drawing/2014/main" id="{DECB78C9-6C6E-6243-B017-2C17567A0978}"/>
              </a:ext>
            </a:extLst>
          </p:cNvPr>
          <p:cNvPicPr>
            <a:picLocks noChangeAspect="1"/>
          </p:cNvPicPr>
          <p:nvPr/>
        </p:nvPicPr>
        <p:blipFill>
          <a:blip r:embed="rId3"/>
          <a:stretch>
            <a:fillRect/>
          </a:stretch>
        </p:blipFill>
        <p:spPr>
          <a:xfrm>
            <a:off x="1526290" y="990885"/>
            <a:ext cx="4090737" cy="1124953"/>
          </a:xfrm>
          <a:prstGeom prst="rect">
            <a:avLst/>
          </a:prstGeom>
        </p:spPr>
      </p:pic>
    </p:spTree>
    <p:extLst>
      <p:ext uri="{BB962C8B-B14F-4D97-AF65-F5344CB8AC3E}">
        <p14:creationId xmlns:p14="http://schemas.microsoft.com/office/powerpoint/2010/main" val="109009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698F3E-41C1-2D48-B6CD-9FD13F18793D}"/>
              </a:ext>
            </a:extLst>
          </p:cNvPr>
          <p:cNvSpPr>
            <a:spLocks noGrp="1"/>
          </p:cNvSpPr>
          <p:nvPr>
            <p:ph type="body" sz="quarter" idx="13"/>
          </p:nvPr>
        </p:nvSpPr>
        <p:spPr/>
        <p:txBody>
          <a:bodyPr/>
          <a:lstStyle/>
          <a:p>
            <a:r>
              <a:rPr lang="en-US" dirty="0"/>
              <a:t>Birth of Hyperledger Fabric ( aka Fabric )</a:t>
            </a:r>
          </a:p>
        </p:txBody>
      </p:sp>
      <p:sp>
        <p:nvSpPr>
          <p:cNvPr id="4" name="TextBox 3">
            <a:extLst>
              <a:ext uri="{FF2B5EF4-FFF2-40B4-BE49-F238E27FC236}">
                <a16:creationId xmlns:a16="http://schemas.microsoft.com/office/drawing/2014/main" id="{C2777395-2AB5-5449-8C36-F3094A5AD67E}"/>
              </a:ext>
            </a:extLst>
          </p:cNvPr>
          <p:cNvSpPr txBox="1"/>
          <p:nvPr/>
        </p:nvSpPr>
        <p:spPr>
          <a:xfrm>
            <a:off x="220006" y="1156162"/>
            <a:ext cx="3187091" cy="646331"/>
          </a:xfrm>
          <a:prstGeom prst="rect">
            <a:avLst/>
          </a:prstGeom>
          <a:noFill/>
        </p:spPr>
        <p:txBody>
          <a:bodyPr wrap="none" rtlCol="0">
            <a:spAutoFit/>
          </a:bodyPr>
          <a:lstStyle/>
          <a:p>
            <a:r>
              <a:rPr lang="en-US" dirty="0">
                <a:solidFill>
                  <a:schemeClr val="accent6"/>
                </a:solidFill>
              </a:rPr>
              <a:t>Develop blockchain applications</a:t>
            </a:r>
          </a:p>
          <a:p>
            <a:r>
              <a:rPr lang="en-US" dirty="0">
                <a:solidFill>
                  <a:schemeClr val="accent6"/>
                </a:solidFill>
              </a:rPr>
              <a:t>For the enterprise</a:t>
            </a:r>
          </a:p>
        </p:txBody>
      </p:sp>
      <p:sp>
        <p:nvSpPr>
          <p:cNvPr id="5" name="TextBox 4">
            <a:extLst>
              <a:ext uri="{FF2B5EF4-FFF2-40B4-BE49-F238E27FC236}">
                <a16:creationId xmlns:a16="http://schemas.microsoft.com/office/drawing/2014/main" id="{49E0BCD8-B544-FC4A-BE48-C0302BA1B170}"/>
              </a:ext>
            </a:extLst>
          </p:cNvPr>
          <p:cNvSpPr txBox="1"/>
          <p:nvPr/>
        </p:nvSpPr>
        <p:spPr>
          <a:xfrm>
            <a:off x="220006" y="2064833"/>
            <a:ext cx="6028895" cy="2862322"/>
          </a:xfrm>
          <a:prstGeom prst="rect">
            <a:avLst/>
          </a:prstGeom>
          <a:noFill/>
        </p:spPr>
        <p:txBody>
          <a:bodyPr wrap="none" rtlCol="0">
            <a:spAutoFit/>
          </a:bodyPr>
          <a:lstStyle/>
          <a:p>
            <a:pPr marL="285750" indent="-285750">
              <a:buFont typeface="Arial" panose="020B0604020202020204" pitchFamily="34" charset="0"/>
              <a:buChar char="•"/>
            </a:pPr>
            <a:r>
              <a:rPr lang="en-US" dirty="0"/>
              <a:t>Key characteristics:</a:t>
            </a:r>
          </a:p>
          <a:p>
            <a:pPr marL="742950" lvl="1" indent="-285750">
              <a:buFont typeface="Arial" panose="020B0604020202020204" pitchFamily="34" charset="0"/>
              <a:buChar char="•"/>
            </a:pPr>
            <a:r>
              <a:rPr lang="en-US" dirty="0"/>
              <a:t>Permissioned</a:t>
            </a:r>
          </a:p>
          <a:p>
            <a:pPr marL="742950" lvl="1" indent="-285750">
              <a:buFont typeface="Arial" panose="020B0604020202020204" pitchFamily="34" charset="0"/>
              <a:buChar char="•"/>
            </a:pPr>
            <a:r>
              <a:rPr lang="en-US" dirty="0"/>
              <a:t>Privacy</a:t>
            </a:r>
          </a:p>
          <a:p>
            <a:pPr marL="742950" lvl="1" indent="-285750">
              <a:buFont typeface="Arial" panose="020B0604020202020204" pitchFamily="34" charset="0"/>
              <a:buChar char="•"/>
            </a:pPr>
            <a:r>
              <a:rPr lang="en-US" dirty="0"/>
              <a:t>Highly modular</a:t>
            </a:r>
          </a:p>
          <a:p>
            <a:pPr marL="1200150" lvl="2" indent="-285750">
              <a:buFont typeface="Arial" panose="020B0604020202020204" pitchFamily="34" charset="0"/>
              <a:buChar char="•"/>
            </a:pPr>
            <a:r>
              <a:rPr lang="en-US" dirty="0"/>
              <a:t>Pluggable consensus, ledger, CA …</a:t>
            </a:r>
          </a:p>
          <a:p>
            <a:pPr marL="742950" lvl="1" indent="-285750">
              <a:buFont typeface="Arial" panose="020B0604020202020204" pitchFamily="34" charset="0"/>
              <a:buChar char="•"/>
            </a:pPr>
            <a:r>
              <a:rPr lang="en-US" dirty="0"/>
              <a:t>Smart contract – general purpose language</a:t>
            </a:r>
          </a:p>
          <a:p>
            <a:pPr marL="742950" lvl="1" indent="-285750">
              <a:buFont typeface="Arial" panose="020B0604020202020204" pitchFamily="34" charset="0"/>
              <a:buChar char="•"/>
            </a:pPr>
            <a:r>
              <a:rPr lang="en-US" dirty="0"/>
              <a:t>No `mining` or crypto-currency required for consensus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1595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B94C1C-6B42-B944-89C1-83300DD79C11}"/>
              </a:ext>
            </a:extLst>
          </p:cNvPr>
          <p:cNvPicPr>
            <a:picLocks noChangeAspect="1"/>
          </p:cNvPicPr>
          <p:nvPr/>
        </p:nvPicPr>
        <p:blipFill>
          <a:blip r:embed="rId3"/>
          <a:stretch>
            <a:fillRect/>
          </a:stretch>
        </p:blipFill>
        <p:spPr>
          <a:xfrm>
            <a:off x="427512" y="972269"/>
            <a:ext cx="7885213" cy="3640967"/>
          </a:xfrm>
          <a:prstGeom prst="rect">
            <a:avLst/>
          </a:prstGeom>
        </p:spPr>
      </p:pic>
      <p:sp>
        <p:nvSpPr>
          <p:cNvPr id="3" name="Text Placeholder 2">
            <a:extLst>
              <a:ext uri="{FF2B5EF4-FFF2-40B4-BE49-F238E27FC236}">
                <a16:creationId xmlns:a16="http://schemas.microsoft.com/office/drawing/2014/main" id="{1534F339-BF0C-DF43-909A-1636C262700A}"/>
              </a:ext>
            </a:extLst>
          </p:cNvPr>
          <p:cNvSpPr>
            <a:spLocks noGrp="1"/>
          </p:cNvSpPr>
          <p:nvPr>
            <p:ph type="body" sz="quarter" idx="22"/>
          </p:nvPr>
        </p:nvSpPr>
        <p:spPr>
          <a:xfrm flipV="1">
            <a:off x="8977434" y="4236101"/>
            <a:ext cx="45719" cy="176873"/>
          </a:xfrm>
        </p:spPr>
        <p:txBody>
          <a:bodyPr>
            <a:normAutofit fontScale="55000" lnSpcReduction="20000"/>
          </a:bodyPr>
          <a:lstStyle/>
          <a:p>
            <a:r>
              <a:rPr lang="sv-SE" dirty="0"/>
              <a:t> </a:t>
            </a:r>
          </a:p>
        </p:txBody>
      </p:sp>
      <p:sp>
        <p:nvSpPr>
          <p:cNvPr id="2" name="Text Placeholder 1">
            <a:extLst>
              <a:ext uri="{FF2B5EF4-FFF2-40B4-BE49-F238E27FC236}">
                <a16:creationId xmlns:a16="http://schemas.microsoft.com/office/drawing/2014/main" id="{D808611B-AE0B-C04A-AA43-00A11397F3EA}"/>
              </a:ext>
            </a:extLst>
          </p:cNvPr>
          <p:cNvSpPr>
            <a:spLocks noGrp="1"/>
          </p:cNvSpPr>
          <p:nvPr>
            <p:ph type="body" sz="quarter" idx="13"/>
          </p:nvPr>
        </p:nvSpPr>
        <p:spPr>
          <a:xfrm>
            <a:off x="125729" y="154089"/>
            <a:ext cx="8044493" cy="818180"/>
          </a:xfrm>
        </p:spPr>
        <p:txBody>
          <a:bodyPr/>
          <a:lstStyle/>
          <a:p>
            <a:r>
              <a:rPr lang="sv-SE" b="1" dirty="0"/>
              <a:t>Linux Foundation &amp; </a:t>
            </a:r>
            <a:r>
              <a:rPr lang="sv-SE" b="1" dirty="0" err="1"/>
              <a:t>Hyperledger</a:t>
            </a:r>
            <a:r>
              <a:rPr lang="sv-SE" b="1" dirty="0"/>
              <a:t> Foundation</a:t>
            </a:r>
          </a:p>
        </p:txBody>
      </p:sp>
      <p:sp>
        <p:nvSpPr>
          <p:cNvPr id="4" name="TextBox 3">
            <a:extLst>
              <a:ext uri="{FF2B5EF4-FFF2-40B4-BE49-F238E27FC236}">
                <a16:creationId xmlns:a16="http://schemas.microsoft.com/office/drawing/2014/main" id="{77F74D41-58E6-9342-808E-D655339246C9}"/>
              </a:ext>
            </a:extLst>
          </p:cNvPr>
          <p:cNvSpPr txBox="1"/>
          <p:nvPr/>
        </p:nvSpPr>
        <p:spPr>
          <a:xfrm>
            <a:off x="976923" y="1302626"/>
            <a:ext cx="1068562" cy="307777"/>
          </a:xfrm>
          <a:prstGeom prst="rect">
            <a:avLst/>
          </a:prstGeom>
          <a:noFill/>
        </p:spPr>
        <p:txBody>
          <a:bodyPr wrap="none" rtlCol="0">
            <a:spAutoFit/>
          </a:bodyPr>
          <a:lstStyle/>
          <a:p>
            <a:r>
              <a:rPr lang="sv-SE" sz="1400" b="1" dirty="0" err="1">
                <a:solidFill>
                  <a:srgbClr val="FF0000"/>
                </a:solidFill>
              </a:rPr>
              <a:t>March</a:t>
            </a:r>
            <a:r>
              <a:rPr lang="sv-SE" sz="1400" b="1" dirty="0">
                <a:solidFill>
                  <a:srgbClr val="FF0000"/>
                </a:solidFill>
              </a:rPr>
              <a:t> 2019</a:t>
            </a:r>
          </a:p>
        </p:txBody>
      </p:sp>
      <p:sp>
        <p:nvSpPr>
          <p:cNvPr id="5" name="Frame 4">
            <a:extLst>
              <a:ext uri="{FF2B5EF4-FFF2-40B4-BE49-F238E27FC236}">
                <a16:creationId xmlns:a16="http://schemas.microsoft.com/office/drawing/2014/main" id="{F5F1B405-DFEF-1648-8DDC-9C6B6659A70A}"/>
              </a:ext>
            </a:extLst>
          </p:cNvPr>
          <p:cNvSpPr/>
          <p:nvPr/>
        </p:nvSpPr>
        <p:spPr>
          <a:xfrm>
            <a:off x="1952725" y="2268188"/>
            <a:ext cx="1253613" cy="1068780"/>
          </a:xfrm>
          <a:prstGeom prst="fram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quot; Symbol 11">
            <a:extLst>
              <a:ext uri="{FF2B5EF4-FFF2-40B4-BE49-F238E27FC236}">
                <a16:creationId xmlns:a16="http://schemas.microsoft.com/office/drawing/2014/main" id="{80FC960A-3CA8-164B-A458-ABEF7D5CCD5E}"/>
              </a:ext>
            </a:extLst>
          </p:cNvPr>
          <p:cNvSpPr/>
          <p:nvPr/>
        </p:nvSpPr>
        <p:spPr>
          <a:xfrm>
            <a:off x="3091071" y="3594794"/>
            <a:ext cx="1146735" cy="818180"/>
          </a:xfrm>
          <a:prstGeom prst="noSmoking">
            <a:avLst/>
          </a:prstGeom>
          <a:solidFill>
            <a:schemeClr val="accent1">
              <a:alpha val="45000"/>
            </a:schemeClr>
          </a:solidFill>
          <a:ln>
            <a:gradFill>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E0F03E37-AA42-F846-AF1F-DECAFA756518}"/>
              </a:ext>
            </a:extLst>
          </p:cNvPr>
          <p:cNvSpPr txBox="1"/>
          <p:nvPr/>
        </p:nvSpPr>
        <p:spPr>
          <a:xfrm>
            <a:off x="2980707" y="4670800"/>
            <a:ext cx="3716976" cy="369332"/>
          </a:xfrm>
          <a:prstGeom prst="rect">
            <a:avLst/>
          </a:prstGeom>
          <a:noFill/>
        </p:spPr>
        <p:txBody>
          <a:bodyPr wrap="square" rtlCol="0">
            <a:spAutoFit/>
          </a:bodyPr>
          <a:lstStyle/>
          <a:p>
            <a:r>
              <a:rPr lang="en-US" dirty="0"/>
              <a:t>https://</a:t>
            </a:r>
            <a:r>
              <a:rPr lang="en-US" dirty="0" err="1"/>
              <a:t>www.hyperledger.org</a:t>
            </a:r>
            <a:r>
              <a:rPr lang="en-US" dirty="0"/>
              <a:t>/</a:t>
            </a:r>
          </a:p>
        </p:txBody>
      </p:sp>
    </p:spTree>
    <p:extLst>
      <p:ext uri="{BB962C8B-B14F-4D97-AF65-F5344CB8AC3E}">
        <p14:creationId xmlns:p14="http://schemas.microsoft.com/office/powerpoint/2010/main" val="283613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9000"/>
          </a:schemeClr>
        </a:solidFill>
        <a:effectLst/>
      </p:bgPr>
    </p:bg>
    <p:spTree>
      <p:nvGrpSpPr>
        <p:cNvPr id="1" name=""/>
        <p:cNvGrpSpPr/>
        <p:nvPr/>
      </p:nvGrpSpPr>
      <p:grpSpPr>
        <a:xfrm>
          <a:off x="0" y="0"/>
          <a:ext cx="0" cy="0"/>
          <a:chOff x="0" y="0"/>
          <a:chExt cx="0" cy="0"/>
        </a:xfrm>
      </p:grpSpPr>
      <p:sp>
        <p:nvSpPr>
          <p:cNvPr id="234" name="Text Placeholder 1"/>
          <p:cNvSpPr>
            <a:spLocks noGrp="1"/>
          </p:cNvSpPr>
          <p:nvPr>
            <p:ph type="body" sz="quarter" idx="13"/>
          </p:nvPr>
        </p:nvSpPr>
        <p:spPr>
          <a:xfrm>
            <a:off x="125730" y="144465"/>
            <a:ext cx="7768590" cy="708660"/>
          </a:xfrm>
        </p:spPr>
        <p:txBody>
          <a:bodyPr>
            <a:normAutofit/>
          </a:bodyPr>
          <a:lstStyle/>
          <a:p>
            <a:r>
              <a:rPr lang="en-US" b="1" dirty="0"/>
              <a:t>Fabric Blockchain</a:t>
            </a:r>
          </a:p>
        </p:txBody>
      </p:sp>
      <p:sp>
        <p:nvSpPr>
          <p:cNvPr id="6" name="TextBox 5">
            <a:extLst>
              <a:ext uri="{FF2B5EF4-FFF2-40B4-BE49-F238E27FC236}">
                <a16:creationId xmlns:a16="http://schemas.microsoft.com/office/drawing/2014/main" id="{70FB19E9-5697-BA4E-A91C-325950D8DECB}"/>
              </a:ext>
            </a:extLst>
          </p:cNvPr>
          <p:cNvSpPr txBox="1"/>
          <p:nvPr/>
        </p:nvSpPr>
        <p:spPr>
          <a:xfrm>
            <a:off x="1416050" y="1771650"/>
            <a:ext cx="4941674" cy="923330"/>
          </a:xfrm>
          <a:prstGeom prst="rect">
            <a:avLst/>
          </a:prstGeom>
          <a:noFill/>
        </p:spPr>
        <p:txBody>
          <a:bodyPr wrap="none" rtlCol="0">
            <a:spAutoFit/>
          </a:bodyPr>
          <a:lstStyle/>
          <a:p>
            <a:r>
              <a:rPr lang="en-US" dirty="0"/>
              <a:t>Is an enterprise grade distributed ledger</a:t>
            </a:r>
          </a:p>
          <a:p>
            <a:r>
              <a:rPr lang="en-US" dirty="0"/>
              <a:t>Based on blockchain technology that uses</a:t>
            </a:r>
          </a:p>
          <a:p>
            <a:r>
              <a:rPr lang="en-US" dirty="0"/>
              <a:t>Smart contracts that enforce trust between parties</a:t>
            </a:r>
          </a:p>
        </p:txBody>
      </p:sp>
    </p:spTree>
    <p:extLst>
      <p:ext uri="{BB962C8B-B14F-4D97-AF65-F5344CB8AC3E}">
        <p14:creationId xmlns:p14="http://schemas.microsoft.com/office/powerpoint/2010/main" val="131160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 Placeholder 1"/>
          <p:cNvSpPr>
            <a:spLocks noGrp="1"/>
          </p:cNvSpPr>
          <p:nvPr>
            <p:ph type="body" sz="quarter" idx="13"/>
          </p:nvPr>
        </p:nvSpPr>
        <p:spPr>
          <a:xfrm>
            <a:off x="125730" y="144465"/>
            <a:ext cx="7768590" cy="708660"/>
          </a:xfrm>
        </p:spPr>
        <p:txBody>
          <a:bodyPr>
            <a:normAutofit/>
          </a:bodyPr>
          <a:lstStyle/>
          <a:p>
            <a:r>
              <a:rPr lang="en-US" b="1" dirty="0"/>
              <a:t>Fabric – break some assumptions</a:t>
            </a:r>
          </a:p>
        </p:txBody>
      </p:sp>
      <p:sp>
        <p:nvSpPr>
          <p:cNvPr id="6" name="TextBox 5">
            <a:extLst>
              <a:ext uri="{FF2B5EF4-FFF2-40B4-BE49-F238E27FC236}">
                <a16:creationId xmlns:a16="http://schemas.microsoft.com/office/drawing/2014/main" id="{70FB19E9-5697-BA4E-A91C-325950D8DECB}"/>
              </a:ext>
            </a:extLst>
          </p:cNvPr>
          <p:cNvSpPr txBox="1"/>
          <p:nvPr/>
        </p:nvSpPr>
        <p:spPr>
          <a:xfrm>
            <a:off x="1282700" y="1184870"/>
            <a:ext cx="4733860" cy="2031325"/>
          </a:xfrm>
          <a:prstGeom prst="rect">
            <a:avLst/>
          </a:prstGeom>
          <a:noFill/>
        </p:spPr>
        <p:txBody>
          <a:bodyPr wrap="none" rtlCol="0">
            <a:spAutoFit/>
          </a:bodyPr>
          <a:lstStyle/>
          <a:p>
            <a:r>
              <a:rPr lang="en-US" dirty="0"/>
              <a:t>“Fabric is based on blockchain</a:t>
            </a:r>
          </a:p>
          <a:p>
            <a:r>
              <a:rPr lang="en-US" dirty="0"/>
              <a:t>But Fabric is not is not a cryptocurrency</a:t>
            </a:r>
          </a:p>
          <a:p>
            <a:r>
              <a:rPr lang="en-US" dirty="0"/>
              <a:t>You could create a cryptocurrency on Fabric</a:t>
            </a:r>
          </a:p>
          <a:p>
            <a:r>
              <a:rPr lang="en-US" dirty="0"/>
              <a:t>Fabric does not use mining , but uses a different </a:t>
            </a:r>
          </a:p>
          <a:p>
            <a:r>
              <a:rPr lang="en-US" dirty="0"/>
              <a:t>Consensus mechanism</a:t>
            </a:r>
          </a:p>
          <a:p>
            <a:r>
              <a:rPr lang="en-US" dirty="0"/>
              <a:t>Keeps the good parts of blockchain like </a:t>
            </a:r>
          </a:p>
          <a:p>
            <a:r>
              <a:rPr lang="en-US" dirty="0"/>
              <a:t>Immutability, solves double spending”</a:t>
            </a:r>
          </a:p>
        </p:txBody>
      </p:sp>
      <p:sp>
        <p:nvSpPr>
          <p:cNvPr id="5" name="Rectangle 3">
            <a:extLst>
              <a:ext uri="{FF2B5EF4-FFF2-40B4-BE49-F238E27FC236}">
                <a16:creationId xmlns:a16="http://schemas.microsoft.com/office/drawing/2014/main" id="{9E3AB454-18F8-274D-A511-3459482F685B}"/>
              </a:ext>
            </a:extLst>
          </p:cNvPr>
          <p:cNvSpPr>
            <a:spLocks noChangeArrowheads="1"/>
          </p:cNvSpPr>
          <p:nvPr/>
        </p:nvSpPr>
        <p:spPr bwMode="auto">
          <a:xfrm>
            <a:off x="5279960" y="3028147"/>
            <a:ext cx="9144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3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3"/>
              </a:rPr>
              <a:t>Иван Ванков</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8" name="Picture 4" descr="https://yt3.ggpht.com/a-/AAuE7mDG760Hkwsbj-V_L8AHk-YNaUS15wJNiO96yQ=s176-mo-c-c0xffffffff-rj-k-no">
            <a:hlinkClick r:id="rId4"/>
            <a:extLst>
              <a:ext uri="{FF2B5EF4-FFF2-40B4-BE49-F238E27FC236}">
                <a16:creationId xmlns:a16="http://schemas.microsoft.com/office/drawing/2014/main" id="{0D7E9849-48D4-D14E-A610-CEDEB42F7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4678" y="3584376"/>
            <a:ext cx="355282" cy="355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6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9000"/>
          </a:schemeClr>
        </a:solidFill>
        <a:effectLst/>
      </p:bgPr>
    </p:bg>
    <p:spTree>
      <p:nvGrpSpPr>
        <p:cNvPr id="1" name=""/>
        <p:cNvGrpSpPr/>
        <p:nvPr/>
      </p:nvGrpSpPr>
      <p:grpSpPr>
        <a:xfrm>
          <a:off x="0" y="0"/>
          <a:ext cx="0" cy="0"/>
          <a:chOff x="0" y="0"/>
          <a:chExt cx="0" cy="0"/>
        </a:xfrm>
      </p:grpSpPr>
      <p:sp>
        <p:nvSpPr>
          <p:cNvPr id="234" name="Text Placeholder 1"/>
          <p:cNvSpPr>
            <a:spLocks noGrp="1"/>
          </p:cNvSpPr>
          <p:nvPr>
            <p:ph type="body" sz="quarter" idx="13"/>
          </p:nvPr>
        </p:nvSpPr>
        <p:spPr>
          <a:xfrm>
            <a:off x="125730" y="144465"/>
            <a:ext cx="7768590" cy="708660"/>
          </a:xfrm>
        </p:spPr>
        <p:txBody>
          <a:bodyPr>
            <a:normAutofit/>
          </a:bodyPr>
          <a:lstStyle/>
          <a:p>
            <a:r>
              <a:rPr lang="en-US" b="1" dirty="0"/>
              <a:t>Fabric – 4 key elements</a:t>
            </a:r>
          </a:p>
        </p:txBody>
      </p:sp>
      <p:sp>
        <p:nvSpPr>
          <p:cNvPr id="2" name="Rectangle 1">
            <a:extLst>
              <a:ext uri="{FF2B5EF4-FFF2-40B4-BE49-F238E27FC236}">
                <a16:creationId xmlns:a16="http://schemas.microsoft.com/office/drawing/2014/main" id="{8FBC5850-0910-8548-BD26-1510BD4CCB97}"/>
              </a:ext>
            </a:extLst>
          </p:cNvPr>
          <p:cNvSpPr/>
          <p:nvPr/>
        </p:nvSpPr>
        <p:spPr>
          <a:xfrm>
            <a:off x="1240077" y="1290181"/>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Certificate Authority</a:t>
            </a:r>
          </a:p>
        </p:txBody>
      </p:sp>
    </p:spTree>
    <p:extLst>
      <p:ext uri="{BB962C8B-B14F-4D97-AF65-F5344CB8AC3E}">
        <p14:creationId xmlns:p14="http://schemas.microsoft.com/office/powerpoint/2010/main" val="1332320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28279</TotalTime>
  <Words>2288</Words>
  <Application>Microsoft Macintosh PowerPoint</Application>
  <PresentationFormat>On-screen Show (16:9)</PresentationFormat>
  <Paragraphs>458</Paragraphs>
  <Slides>24</Slides>
  <Notes>24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Technical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Centerline Digital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Kurt Edwards</dc:creator>
  <cp:lastModifiedBy>Grant Steinfeld</cp:lastModifiedBy>
  <cp:revision>1140</cp:revision>
  <cp:lastPrinted>2019-01-28T17:04:49Z</cp:lastPrinted>
  <dcterms:created xsi:type="dcterms:W3CDTF">2017-09-20T13:29:04Z</dcterms:created>
  <dcterms:modified xsi:type="dcterms:W3CDTF">2019-10-17T21:16:26Z</dcterms:modified>
</cp:coreProperties>
</file>